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18"/>
  </p:notesMasterIdLst>
  <p:sldIdLst>
    <p:sldId id="259" r:id="rId2"/>
    <p:sldId id="496" r:id="rId3"/>
    <p:sldId id="388" r:id="rId4"/>
    <p:sldId id="323" r:id="rId5"/>
    <p:sldId id="324" r:id="rId6"/>
    <p:sldId id="272" r:id="rId7"/>
    <p:sldId id="477" r:id="rId8"/>
    <p:sldId id="500" r:id="rId9"/>
    <p:sldId id="304" r:id="rId10"/>
    <p:sldId id="321" r:id="rId11"/>
    <p:sldId id="268" r:id="rId12"/>
    <p:sldId id="356" r:id="rId13"/>
    <p:sldId id="291" r:id="rId14"/>
    <p:sldId id="269" r:id="rId15"/>
    <p:sldId id="328" r:id="rId16"/>
    <p:sldId id="280"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 Smith" initials="RS" lastIdx="4" clrIdx="0">
    <p:extLst>
      <p:ext uri="{19B8F6BF-5375-455C-9EA6-DF929625EA0E}">
        <p15:presenceInfo xmlns:p15="http://schemas.microsoft.com/office/powerpoint/2012/main" userId="5b6cddbcfcb1ebf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78310" autoAdjust="0"/>
  </p:normalViewPr>
  <p:slideViewPr>
    <p:cSldViewPr snapToGrid="0">
      <p:cViewPr varScale="1">
        <p:scale>
          <a:sx n="79" d="100"/>
          <a:sy n="79" d="100"/>
        </p:scale>
        <p:origin x="1746" y="96"/>
      </p:cViewPr>
      <p:guideLst>
        <p:guide orient="horz" pos="2160"/>
        <p:guide pos="2880"/>
      </p:guideLst>
    </p:cSldViewPr>
  </p:slideViewPr>
  <p:notesTextViewPr>
    <p:cViewPr>
      <p:scale>
        <a:sx n="1" d="1"/>
        <a:sy n="1" d="1"/>
      </p:scale>
      <p:origin x="0" y="0"/>
    </p:cViewPr>
  </p:notesTextViewPr>
  <p:sorterViewPr>
    <p:cViewPr>
      <p:scale>
        <a:sx n="150" d="100"/>
        <a:sy n="150" d="100"/>
      </p:scale>
      <p:origin x="0" y="-30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899BC1-BF7E-47FE-BD31-330217943F07}"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n-US"/>
        </a:p>
      </dgm:t>
    </dgm:pt>
    <dgm:pt modelId="{43EDC25C-6937-4D31-98F2-71980DA9C391}">
      <dgm:prSet/>
      <dgm:spPr/>
      <dgm:t>
        <a:bodyPr/>
        <a:lstStyle/>
        <a:p>
          <a:pPr>
            <a:defRPr b="1"/>
          </a:pPr>
          <a:r>
            <a:rPr lang="en-US"/>
            <a:t>Module 1:</a:t>
          </a:r>
        </a:p>
      </dgm:t>
    </dgm:pt>
    <dgm:pt modelId="{076E0012-9EF0-404B-98B2-B582F50F8D0D}" type="parTrans" cxnId="{9D13E2BA-EA44-486E-BD1A-820D1AED9603}">
      <dgm:prSet/>
      <dgm:spPr/>
      <dgm:t>
        <a:bodyPr/>
        <a:lstStyle/>
        <a:p>
          <a:endParaRPr lang="en-US"/>
        </a:p>
      </dgm:t>
    </dgm:pt>
    <dgm:pt modelId="{CA863C52-F52A-44C9-80E1-E40D7C94D2C7}" type="sibTrans" cxnId="{9D13E2BA-EA44-486E-BD1A-820D1AED9603}">
      <dgm:prSet/>
      <dgm:spPr/>
      <dgm:t>
        <a:bodyPr/>
        <a:lstStyle/>
        <a:p>
          <a:endParaRPr lang="en-US"/>
        </a:p>
      </dgm:t>
    </dgm:pt>
    <dgm:pt modelId="{4B4AAA27-E477-4E74-87F7-7CBB06B502E9}">
      <dgm:prSet/>
      <dgm:spPr/>
      <dgm:t>
        <a:bodyPr/>
        <a:lstStyle/>
        <a:p>
          <a:pPr>
            <a:buFont typeface="Arial" panose="020B0604020202020204" pitchFamily="34" charset="0"/>
            <a:buChar char="•"/>
          </a:pPr>
          <a:r>
            <a:rPr lang="en-US"/>
            <a:t>Status of GCSA training in CY 2021</a:t>
          </a:r>
          <a:endParaRPr lang="en-US" dirty="0"/>
        </a:p>
      </dgm:t>
    </dgm:pt>
    <dgm:pt modelId="{C2684212-0E6F-4829-A6D0-BDC91886135E}" type="parTrans" cxnId="{A795DC35-7BB9-4330-BF37-CB39333CF005}">
      <dgm:prSet/>
      <dgm:spPr/>
      <dgm:t>
        <a:bodyPr/>
        <a:lstStyle/>
        <a:p>
          <a:endParaRPr lang="en-US"/>
        </a:p>
      </dgm:t>
    </dgm:pt>
    <dgm:pt modelId="{40DE7D7C-0AA0-4E98-9196-A19DA9FC5FF1}" type="sibTrans" cxnId="{A795DC35-7BB9-4330-BF37-CB39333CF005}">
      <dgm:prSet/>
      <dgm:spPr/>
      <dgm:t>
        <a:bodyPr/>
        <a:lstStyle/>
        <a:p>
          <a:endParaRPr lang="en-US"/>
        </a:p>
      </dgm:t>
    </dgm:pt>
    <dgm:pt modelId="{438A0689-BED7-4A9C-8C4B-8CFA5EDA871B}">
      <dgm:prSet/>
      <dgm:spPr/>
      <dgm:t>
        <a:bodyPr/>
        <a:lstStyle/>
        <a:p>
          <a:pPr>
            <a:buFont typeface="Arial" panose="020B0604020202020204" pitchFamily="34" charset="0"/>
            <a:buChar char="•"/>
          </a:pPr>
          <a:r>
            <a:rPr lang="en-US" dirty="0"/>
            <a:t>Regulatory basis of OKR04 stormwater permit</a:t>
          </a:r>
        </a:p>
      </dgm:t>
    </dgm:pt>
    <dgm:pt modelId="{D56A25D9-3476-4106-90FC-CB5DE03015A3}" type="parTrans" cxnId="{C0DB22E1-5747-48D9-B89B-4F8AD466BA3E}">
      <dgm:prSet/>
      <dgm:spPr/>
      <dgm:t>
        <a:bodyPr/>
        <a:lstStyle/>
        <a:p>
          <a:endParaRPr lang="en-US"/>
        </a:p>
      </dgm:t>
    </dgm:pt>
    <dgm:pt modelId="{A906E560-B3B2-4AFB-8827-00DC23A484A5}" type="sibTrans" cxnId="{C0DB22E1-5747-48D9-B89B-4F8AD466BA3E}">
      <dgm:prSet/>
      <dgm:spPr/>
      <dgm:t>
        <a:bodyPr/>
        <a:lstStyle/>
        <a:p>
          <a:endParaRPr lang="en-US"/>
        </a:p>
      </dgm:t>
    </dgm:pt>
    <dgm:pt modelId="{359E0B8A-0478-468B-8D90-7D6DAF560FB7}">
      <dgm:prSet/>
      <dgm:spPr/>
      <dgm:t>
        <a:bodyPr/>
        <a:lstStyle/>
        <a:p>
          <a:pPr>
            <a:buFont typeface="Arial" panose="020B0604020202020204" pitchFamily="34" charset="0"/>
            <a:buChar char="•"/>
          </a:pPr>
          <a:r>
            <a:rPr lang="en-US"/>
            <a:t>Overview of 303(d) impairment and water quality standards</a:t>
          </a:r>
          <a:endParaRPr lang="en-US" dirty="0"/>
        </a:p>
      </dgm:t>
    </dgm:pt>
    <dgm:pt modelId="{679C0620-13AB-4B26-A64E-0581F4838C95}" type="parTrans" cxnId="{FB38D849-BC2E-489D-8776-9DAC1D8FF8DC}">
      <dgm:prSet/>
      <dgm:spPr/>
      <dgm:t>
        <a:bodyPr/>
        <a:lstStyle/>
        <a:p>
          <a:endParaRPr lang="en-US"/>
        </a:p>
      </dgm:t>
    </dgm:pt>
    <dgm:pt modelId="{981F404A-1955-4F9C-A23A-B6C70E3BCD71}" type="sibTrans" cxnId="{FB38D849-BC2E-489D-8776-9DAC1D8FF8DC}">
      <dgm:prSet/>
      <dgm:spPr/>
      <dgm:t>
        <a:bodyPr/>
        <a:lstStyle/>
        <a:p>
          <a:endParaRPr lang="en-US"/>
        </a:p>
      </dgm:t>
    </dgm:pt>
    <dgm:pt modelId="{65EA4CDC-720A-49E1-9BDB-DD364B2D85E0}">
      <dgm:prSet/>
      <dgm:spPr/>
      <dgm:t>
        <a:bodyPr/>
        <a:lstStyle/>
        <a:p>
          <a:pPr>
            <a:defRPr b="1"/>
          </a:pPr>
          <a:r>
            <a:rPr lang="en-US"/>
            <a:t>Module 2:</a:t>
          </a:r>
        </a:p>
      </dgm:t>
    </dgm:pt>
    <dgm:pt modelId="{A13C42F3-61CB-4B54-99EA-42179AA169C4}" type="parTrans" cxnId="{110A0B15-B207-49F7-84DE-D69C3E1946C0}">
      <dgm:prSet/>
      <dgm:spPr/>
      <dgm:t>
        <a:bodyPr/>
        <a:lstStyle/>
        <a:p>
          <a:endParaRPr lang="en-US"/>
        </a:p>
      </dgm:t>
    </dgm:pt>
    <dgm:pt modelId="{CC69CB15-D843-491A-A337-3EDFB96CBCC2}" type="sibTrans" cxnId="{110A0B15-B207-49F7-84DE-D69C3E1946C0}">
      <dgm:prSet/>
      <dgm:spPr/>
      <dgm:t>
        <a:bodyPr/>
        <a:lstStyle/>
        <a:p>
          <a:endParaRPr lang="en-US"/>
        </a:p>
      </dgm:t>
    </dgm:pt>
    <dgm:pt modelId="{D86EA0FC-A822-4762-B0B4-EE09F61D2CA3}">
      <dgm:prSet/>
      <dgm:spPr/>
      <dgm:t>
        <a:bodyPr/>
        <a:lstStyle/>
        <a:p>
          <a:r>
            <a:rPr lang="en-US" dirty="0"/>
            <a:t>OKR04 303(d) requirements</a:t>
          </a:r>
        </a:p>
      </dgm:t>
    </dgm:pt>
    <dgm:pt modelId="{07C6C586-F0B1-4B8F-A898-61FBD059C96B}" type="parTrans" cxnId="{BCCCE4B0-17A3-4752-BDA8-D29F17D269FE}">
      <dgm:prSet/>
      <dgm:spPr/>
      <dgm:t>
        <a:bodyPr/>
        <a:lstStyle/>
        <a:p>
          <a:endParaRPr lang="en-US"/>
        </a:p>
      </dgm:t>
    </dgm:pt>
    <dgm:pt modelId="{6F0CC1C5-F27F-4E17-909D-787C558883AE}" type="sibTrans" cxnId="{BCCCE4B0-17A3-4752-BDA8-D29F17D269FE}">
      <dgm:prSet/>
      <dgm:spPr/>
      <dgm:t>
        <a:bodyPr/>
        <a:lstStyle/>
        <a:p>
          <a:endParaRPr lang="en-US"/>
        </a:p>
      </dgm:t>
    </dgm:pt>
    <dgm:pt modelId="{657484C8-E93C-4626-9B92-FD616E5A8307}">
      <dgm:prSet/>
      <dgm:spPr/>
      <dgm:t>
        <a:bodyPr/>
        <a:lstStyle/>
        <a:p>
          <a:r>
            <a:rPr lang="en-US" dirty="0"/>
            <a:t>Determining discharges to receiving waters</a:t>
          </a:r>
        </a:p>
      </dgm:t>
    </dgm:pt>
    <dgm:pt modelId="{82CB5A67-1DE7-4F58-9C20-AA9629A6062E}" type="parTrans" cxnId="{75535058-8010-4600-8BF3-5F7A2752A3F2}">
      <dgm:prSet/>
      <dgm:spPr/>
      <dgm:t>
        <a:bodyPr/>
        <a:lstStyle/>
        <a:p>
          <a:endParaRPr lang="en-US"/>
        </a:p>
      </dgm:t>
    </dgm:pt>
    <dgm:pt modelId="{4C7FA8A9-88F4-4EB4-9051-3D9F893BC7D2}" type="sibTrans" cxnId="{75535058-8010-4600-8BF3-5F7A2752A3F2}">
      <dgm:prSet/>
      <dgm:spPr/>
      <dgm:t>
        <a:bodyPr/>
        <a:lstStyle/>
        <a:p>
          <a:endParaRPr lang="en-US"/>
        </a:p>
      </dgm:t>
    </dgm:pt>
    <dgm:pt modelId="{1F792EE1-2AB9-4B62-B887-FADE54CA1B16}">
      <dgm:prSet/>
      <dgm:spPr/>
      <dgm:t>
        <a:bodyPr/>
        <a:lstStyle/>
        <a:p>
          <a:r>
            <a:rPr lang="en-US" dirty="0"/>
            <a:t>Integrated Report categories and appendices</a:t>
          </a:r>
        </a:p>
      </dgm:t>
    </dgm:pt>
    <dgm:pt modelId="{56904AD7-17CC-4447-9291-54B47391E8F9}" type="parTrans" cxnId="{2502ECC6-F643-4EC8-BAA9-DFDCC746CC1C}">
      <dgm:prSet/>
      <dgm:spPr/>
      <dgm:t>
        <a:bodyPr/>
        <a:lstStyle/>
        <a:p>
          <a:endParaRPr lang="en-US"/>
        </a:p>
      </dgm:t>
    </dgm:pt>
    <dgm:pt modelId="{50FE56AA-515D-44FB-9955-EA4C5BCF46CF}" type="sibTrans" cxnId="{2502ECC6-F643-4EC8-BAA9-DFDCC746CC1C}">
      <dgm:prSet/>
      <dgm:spPr/>
      <dgm:t>
        <a:bodyPr/>
        <a:lstStyle/>
        <a:p>
          <a:endParaRPr lang="en-US"/>
        </a:p>
      </dgm:t>
    </dgm:pt>
    <dgm:pt modelId="{BCEFEE2A-838E-4BFF-AEC6-69F74AA5CD8D}">
      <dgm:prSet/>
      <dgm:spPr/>
      <dgm:t>
        <a:bodyPr/>
        <a:lstStyle/>
        <a:p>
          <a:r>
            <a:rPr lang="en-US" dirty="0"/>
            <a:t>Watersheds of 303(d) waterbodies and 303(d) priority areas</a:t>
          </a:r>
        </a:p>
      </dgm:t>
    </dgm:pt>
    <dgm:pt modelId="{4570E3DC-5D62-4A94-B53F-5836896CCABC}" type="parTrans" cxnId="{5BED65BF-0670-4121-8544-E9B94A6F3716}">
      <dgm:prSet/>
      <dgm:spPr/>
      <dgm:t>
        <a:bodyPr/>
        <a:lstStyle/>
        <a:p>
          <a:endParaRPr lang="en-US"/>
        </a:p>
      </dgm:t>
    </dgm:pt>
    <dgm:pt modelId="{260DD009-B2D4-4712-BBF5-488B95EC410F}" type="sibTrans" cxnId="{5BED65BF-0670-4121-8544-E9B94A6F3716}">
      <dgm:prSet/>
      <dgm:spPr/>
      <dgm:t>
        <a:bodyPr/>
        <a:lstStyle/>
        <a:p>
          <a:endParaRPr lang="en-US"/>
        </a:p>
      </dgm:t>
    </dgm:pt>
    <dgm:pt modelId="{A2221951-05AF-49A5-98EA-1395C48DFEB0}">
      <dgm:prSet/>
      <dgm:spPr/>
      <dgm:t>
        <a:bodyPr/>
        <a:lstStyle/>
        <a:p>
          <a:r>
            <a:rPr lang="en-US" dirty="0"/>
            <a:t>Pollutants of Concern (POCs) for each GCSA member</a:t>
          </a:r>
        </a:p>
      </dgm:t>
    </dgm:pt>
    <dgm:pt modelId="{CA6988E3-20AC-4D6F-8956-C183897B6FE8}" type="parTrans" cxnId="{BAA8257B-576E-40B8-B7F9-B054C018AF53}">
      <dgm:prSet/>
      <dgm:spPr/>
      <dgm:t>
        <a:bodyPr/>
        <a:lstStyle/>
        <a:p>
          <a:endParaRPr lang="en-US"/>
        </a:p>
      </dgm:t>
    </dgm:pt>
    <dgm:pt modelId="{CC6AB899-3115-4455-8EB9-F5D16DDD9036}" type="sibTrans" cxnId="{BAA8257B-576E-40B8-B7F9-B054C018AF53}">
      <dgm:prSet/>
      <dgm:spPr/>
      <dgm:t>
        <a:bodyPr/>
        <a:lstStyle/>
        <a:p>
          <a:endParaRPr lang="en-US"/>
        </a:p>
      </dgm:t>
    </dgm:pt>
    <dgm:pt modelId="{021B6608-6764-45DD-9EA3-30C52BFC28E8}">
      <dgm:prSet/>
      <dgm:spPr/>
      <dgm:t>
        <a:bodyPr/>
        <a:lstStyle/>
        <a:p>
          <a:pPr>
            <a:defRPr b="1"/>
          </a:pPr>
          <a:r>
            <a:rPr lang="en-US"/>
            <a:t>Module 3:</a:t>
          </a:r>
        </a:p>
      </dgm:t>
    </dgm:pt>
    <dgm:pt modelId="{BD25F0D4-32F9-497E-AE2B-679E76156659}" type="parTrans" cxnId="{53F25FF6-D3CE-4891-86C0-2899B216B9E3}">
      <dgm:prSet/>
      <dgm:spPr/>
      <dgm:t>
        <a:bodyPr/>
        <a:lstStyle/>
        <a:p>
          <a:endParaRPr lang="en-US"/>
        </a:p>
      </dgm:t>
    </dgm:pt>
    <dgm:pt modelId="{709F7528-70B7-4FAD-9CEF-8429B97DEE36}" type="sibTrans" cxnId="{53F25FF6-D3CE-4891-86C0-2899B216B9E3}">
      <dgm:prSet/>
      <dgm:spPr/>
      <dgm:t>
        <a:bodyPr/>
        <a:lstStyle/>
        <a:p>
          <a:endParaRPr lang="en-US"/>
        </a:p>
      </dgm:t>
    </dgm:pt>
    <dgm:pt modelId="{BCD5FA3D-838B-4245-8158-E211CB9024A1}">
      <dgm:prSet/>
      <dgm:spPr/>
      <dgm:t>
        <a:bodyPr/>
        <a:lstStyle/>
        <a:p>
          <a:r>
            <a:rPr lang="en-US" dirty="0"/>
            <a:t>Lake impairment issues</a:t>
          </a:r>
        </a:p>
      </dgm:t>
    </dgm:pt>
    <dgm:pt modelId="{294B58F4-1EE5-4B3D-9059-6FF2148C7E9B}" type="parTrans" cxnId="{387F074B-D5D0-436D-92B4-184FB51EEEBC}">
      <dgm:prSet/>
      <dgm:spPr/>
      <dgm:t>
        <a:bodyPr/>
        <a:lstStyle/>
        <a:p>
          <a:endParaRPr lang="en-US"/>
        </a:p>
      </dgm:t>
    </dgm:pt>
    <dgm:pt modelId="{C16A87F7-C356-4DAD-9E0B-F6AF796960DF}" type="sibTrans" cxnId="{387F074B-D5D0-436D-92B4-184FB51EEEBC}">
      <dgm:prSet/>
      <dgm:spPr/>
      <dgm:t>
        <a:bodyPr/>
        <a:lstStyle/>
        <a:p>
          <a:endParaRPr lang="en-US"/>
        </a:p>
      </dgm:t>
    </dgm:pt>
    <dgm:pt modelId="{3EC51CC3-3680-4FF7-9356-EABDD1F2E0C7}">
      <dgm:prSet/>
      <dgm:spPr/>
      <dgm:t>
        <a:bodyPr/>
        <a:lstStyle/>
        <a:p>
          <a:r>
            <a:rPr lang="en-US" dirty="0"/>
            <a:t>Biological impairment issues</a:t>
          </a:r>
        </a:p>
      </dgm:t>
    </dgm:pt>
    <dgm:pt modelId="{4F6E46D2-C908-495A-9133-01AAC5C73452}" type="parTrans" cxnId="{3610F93E-3BE2-43A3-B0D5-7DBCA47BE240}">
      <dgm:prSet/>
      <dgm:spPr/>
      <dgm:t>
        <a:bodyPr/>
        <a:lstStyle/>
        <a:p>
          <a:endParaRPr lang="en-US"/>
        </a:p>
      </dgm:t>
    </dgm:pt>
    <dgm:pt modelId="{6AE066AC-6554-4F26-9282-4373F9FA29E9}" type="sibTrans" cxnId="{3610F93E-3BE2-43A3-B0D5-7DBCA47BE240}">
      <dgm:prSet/>
      <dgm:spPr/>
      <dgm:t>
        <a:bodyPr/>
        <a:lstStyle/>
        <a:p>
          <a:endParaRPr lang="en-US"/>
        </a:p>
      </dgm:t>
    </dgm:pt>
    <dgm:pt modelId="{C4D3E996-89D0-490C-BF11-798AAA804216}">
      <dgm:prSet/>
      <dgm:spPr/>
      <dgm:t>
        <a:bodyPr/>
        <a:lstStyle/>
        <a:p>
          <a:r>
            <a:rPr lang="en-US"/>
            <a:t>Basics of field inspection programs</a:t>
          </a:r>
        </a:p>
      </dgm:t>
    </dgm:pt>
    <dgm:pt modelId="{91A72509-398A-4544-B11D-9B6278CDCFFB}" type="parTrans" cxnId="{53E006FF-F410-4702-920D-F684BF0E03DC}">
      <dgm:prSet/>
      <dgm:spPr/>
      <dgm:t>
        <a:bodyPr/>
        <a:lstStyle/>
        <a:p>
          <a:endParaRPr lang="en-US"/>
        </a:p>
      </dgm:t>
    </dgm:pt>
    <dgm:pt modelId="{1229783E-F55A-4BD4-B7CC-94C3BFD2AF59}" type="sibTrans" cxnId="{53E006FF-F410-4702-920D-F684BF0E03DC}">
      <dgm:prSet/>
      <dgm:spPr/>
      <dgm:t>
        <a:bodyPr/>
        <a:lstStyle/>
        <a:p>
          <a:endParaRPr lang="en-US"/>
        </a:p>
      </dgm:t>
    </dgm:pt>
    <dgm:pt modelId="{67011A05-9315-4DC9-B403-140D7C2F565A}">
      <dgm:prSet/>
      <dgm:spPr/>
      <dgm:t>
        <a:bodyPr/>
        <a:lstStyle/>
        <a:p>
          <a:r>
            <a:rPr lang="en-US"/>
            <a:t>Field inspection program suggestions and methods</a:t>
          </a:r>
        </a:p>
      </dgm:t>
    </dgm:pt>
    <dgm:pt modelId="{AEF0B568-CC1B-4C6B-85F0-95A74F677D19}" type="parTrans" cxnId="{9180C196-D7EE-46A9-B8C7-0FD45BD938E1}">
      <dgm:prSet/>
      <dgm:spPr/>
      <dgm:t>
        <a:bodyPr/>
        <a:lstStyle/>
        <a:p>
          <a:endParaRPr lang="en-US"/>
        </a:p>
      </dgm:t>
    </dgm:pt>
    <dgm:pt modelId="{1B858472-9407-48DD-8B7E-976E87C4F132}" type="sibTrans" cxnId="{9180C196-D7EE-46A9-B8C7-0FD45BD938E1}">
      <dgm:prSet/>
      <dgm:spPr/>
      <dgm:t>
        <a:bodyPr/>
        <a:lstStyle/>
        <a:p>
          <a:endParaRPr lang="en-US"/>
        </a:p>
      </dgm:t>
    </dgm:pt>
    <dgm:pt modelId="{437D39C0-7645-4686-AD51-4EF40F7107F0}" type="pres">
      <dgm:prSet presAssocID="{E9899BC1-BF7E-47FE-BD31-330217943F07}" presName="linear" presStyleCnt="0">
        <dgm:presLayoutVars>
          <dgm:dir/>
          <dgm:animLvl val="lvl"/>
          <dgm:resizeHandles val="exact"/>
        </dgm:presLayoutVars>
      </dgm:prSet>
      <dgm:spPr/>
    </dgm:pt>
    <dgm:pt modelId="{06B5A819-0169-435D-AC14-40EF589C9E2C}" type="pres">
      <dgm:prSet presAssocID="{43EDC25C-6937-4D31-98F2-71980DA9C391}" presName="parentLin" presStyleCnt="0"/>
      <dgm:spPr/>
    </dgm:pt>
    <dgm:pt modelId="{2F85496A-088B-457D-89B0-307815AD1B66}" type="pres">
      <dgm:prSet presAssocID="{43EDC25C-6937-4D31-98F2-71980DA9C391}" presName="parentLeftMargin" presStyleLbl="node1" presStyleIdx="0" presStyleCnt="3"/>
      <dgm:spPr/>
    </dgm:pt>
    <dgm:pt modelId="{8A13678F-B041-4459-A3D4-092FCE207CBD}" type="pres">
      <dgm:prSet presAssocID="{43EDC25C-6937-4D31-98F2-71980DA9C391}" presName="parentText" presStyleLbl="node1" presStyleIdx="0" presStyleCnt="3" custLinFactNeighborX="-85560">
        <dgm:presLayoutVars>
          <dgm:chMax val="0"/>
          <dgm:bulletEnabled val="1"/>
        </dgm:presLayoutVars>
      </dgm:prSet>
      <dgm:spPr/>
    </dgm:pt>
    <dgm:pt modelId="{CD0D4E26-1F38-4483-A7A3-E9DB51FE1D44}" type="pres">
      <dgm:prSet presAssocID="{43EDC25C-6937-4D31-98F2-71980DA9C391}" presName="negativeSpace" presStyleCnt="0"/>
      <dgm:spPr/>
    </dgm:pt>
    <dgm:pt modelId="{82256830-777B-4521-949E-B7F2E505D993}" type="pres">
      <dgm:prSet presAssocID="{43EDC25C-6937-4D31-98F2-71980DA9C391}" presName="childText" presStyleLbl="conFgAcc1" presStyleIdx="0" presStyleCnt="3">
        <dgm:presLayoutVars>
          <dgm:bulletEnabled val="1"/>
        </dgm:presLayoutVars>
      </dgm:prSet>
      <dgm:spPr/>
    </dgm:pt>
    <dgm:pt modelId="{DACD2B95-42D8-4FBC-8E06-11C3BD4D1861}" type="pres">
      <dgm:prSet presAssocID="{CA863C52-F52A-44C9-80E1-E40D7C94D2C7}" presName="spaceBetweenRectangles" presStyleCnt="0"/>
      <dgm:spPr/>
    </dgm:pt>
    <dgm:pt modelId="{BAD7CBBC-4EA8-482E-984F-3E5B35E88F04}" type="pres">
      <dgm:prSet presAssocID="{65EA4CDC-720A-49E1-9BDB-DD364B2D85E0}" presName="parentLin" presStyleCnt="0"/>
      <dgm:spPr/>
    </dgm:pt>
    <dgm:pt modelId="{9465BC83-A901-42A7-A50C-30C3A6A9343F}" type="pres">
      <dgm:prSet presAssocID="{65EA4CDC-720A-49E1-9BDB-DD364B2D85E0}" presName="parentLeftMargin" presStyleLbl="node1" presStyleIdx="0" presStyleCnt="3"/>
      <dgm:spPr/>
    </dgm:pt>
    <dgm:pt modelId="{D2AC96C8-2555-4DE4-89ED-C21E6EDE96C0}" type="pres">
      <dgm:prSet presAssocID="{65EA4CDC-720A-49E1-9BDB-DD364B2D85E0}" presName="parentText" presStyleLbl="node1" presStyleIdx="1" presStyleCnt="3" custLinFactNeighborX="-85560">
        <dgm:presLayoutVars>
          <dgm:chMax val="0"/>
          <dgm:bulletEnabled val="1"/>
        </dgm:presLayoutVars>
      </dgm:prSet>
      <dgm:spPr/>
    </dgm:pt>
    <dgm:pt modelId="{E7881A0C-813A-4700-8197-905000ADAA3E}" type="pres">
      <dgm:prSet presAssocID="{65EA4CDC-720A-49E1-9BDB-DD364B2D85E0}" presName="negativeSpace" presStyleCnt="0"/>
      <dgm:spPr/>
    </dgm:pt>
    <dgm:pt modelId="{B9E1908B-93BC-4AAF-B82B-C561381D40F3}" type="pres">
      <dgm:prSet presAssocID="{65EA4CDC-720A-49E1-9BDB-DD364B2D85E0}" presName="childText" presStyleLbl="conFgAcc1" presStyleIdx="1" presStyleCnt="3">
        <dgm:presLayoutVars>
          <dgm:bulletEnabled val="1"/>
        </dgm:presLayoutVars>
      </dgm:prSet>
      <dgm:spPr/>
    </dgm:pt>
    <dgm:pt modelId="{F880D961-D96F-4FD3-B34B-12AFCB56ABFC}" type="pres">
      <dgm:prSet presAssocID="{CC69CB15-D843-491A-A337-3EDFB96CBCC2}" presName="spaceBetweenRectangles" presStyleCnt="0"/>
      <dgm:spPr/>
    </dgm:pt>
    <dgm:pt modelId="{60A0619A-8CE8-4E01-B7AC-39E47FC02071}" type="pres">
      <dgm:prSet presAssocID="{021B6608-6764-45DD-9EA3-30C52BFC28E8}" presName="parentLin" presStyleCnt="0"/>
      <dgm:spPr/>
    </dgm:pt>
    <dgm:pt modelId="{0805A4ED-42CC-466B-AA20-B1670C9B94AC}" type="pres">
      <dgm:prSet presAssocID="{021B6608-6764-45DD-9EA3-30C52BFC28E8}" presName="parentLeftMargin" presStyleLbl="node1" presStyleIdx="1" presStyleCnt="3"/>
      <dgm:spPr/>
    </dgm:pt>
    <dgm:pt modelId="{B4672FB0-9C98-4551-8190-EE2FAB6638F4}" type="pres">
      <dgm:prSet presAssocID="{021B6608-6764-45DD-9EA3-30C52BFC28E8}" presName="parentText" presStyleLbl="node1" presStyleIdx="2" presStyleCnt="3" custLinFactNeighborX="-85560">
        <dgm:presLayoutVars>
          <dgm:chMax val="0"/>
          <dgm:bulletEnabled val="1"/>
        </dgm:presLayoutVars>
      </dgm:prSet>
      <dgm:spPr/>
    </dgm:pt>
    <dgm:pt modelId="{C6F743A4-2BED-4970-BA37-7A2CC3BE4A77}" type="pres">
      <dgm:prSet presAssocID="{021B6608-6764-45DD-9EA3-30C52BFC28E8}" presName="negativeSpace" presStyleCnt="0"/>
      <dgm:spPr/>
    </dgm:pt>
    <dgm:pt modelId="{DC2B78EA-9D58-449F-A934-D86862EFE925}" type="pres">
      <dgm:prSet presAssocID="{021B6608-6764-45DD-9EA3-30C52BFC28E8}" presName="childText" presStyleLbl="conFgAcc1" presStyleIdx="2" presStyleCnt="3">
        <dgm:presLayoutVars>
          <dgm:bulletEnabled val="1"/>
        </dgm:presLayoutVars>
      </dgm:prSet>
      <dgm:spPr/>
    </dgm:pt>
  </dgm:ptLst>
  <dgm:cxnLst>
    <dgm:cxn modelId="{110A0B15-B207-49F7-84DE-D69C3E1946C0}" srcId="{E9899BC1-BF7E-47FE-BD31-330217943F07}" destId="{65EA4CDC-720A-49E1-9BDB-DD364B2D85E0}" srcOrd="1" destOrd="0" parTransId="{A13C42F3-61CB-4B54-99EA-42179AA169C4}" sibTransId="{CC69CB15-D843-491A-A337-3EDFB96CBCC2}"/>
    <dgm:cxn modelId="{AE48E520-375D-4600-8B94-BE1F773675DA}" type="presOf" srcId="{3EC51CC3-3680-4FF7-9356-EABDD1F2E0C7}" destId="{DC2B78EA-9D58-449F-A934-D86862EFE925}" srcOrd="0" destOrd="1" presId="urn:microsoft.com/office/officeart/2005/8/layout/list1"/>
    <dgm:cxn modelId="{42F2702E-66A3-44BF-B288-FB229040E942}" type="presOf" srcId="{E9899BC1-BF7E-47FE-BD31-330217943F07}" destId="{437D39C0-7645-4686-AD51-4EF40F7107F0}" srcOrd="0" destOrd="0" presId="urn:microsoft.com/office/officeart/2005/8/layout/list1"/>
    <dgm:cxn modelId="{A795DC35-7BB9-4330-BF37-CB39333CF005}" srcId="{43EDC25C-6937-4D31-98F2-71980DA9C391}" destId="{4B4AAA27-E477-4E74-87F7-7CBB06B502E9}" srcOrd="0" destOrd="0" parTransId="{C2684212-0E6F-4829-A6D0-BDC91886135E}" sibTransId="{40DE7D7C-0AA0-4E98-9196-A19DA9FC5FF1}"/>
    <dgm:cxn modelId="{3610F93E-3BE2-43A3-B0D5-7DBCA47BE240}" srcId="{021B6608-6764-45DD-9EA3-30C52BFC28E8}" destId="{3EC51CC3-3680-4FF7-9356-EABDD1F2E0C7}" srcOrd="1" destOrd="0" parTransId="{4F6E46D2-C908-495A-9133-01AAC5C73452}" sibTransId="{6AE066AC-6554-4F26-9282-4373F9FA29E9}"/>
    <dgm:cxn modelId="{6B52F964-262D-4380-A835-3F119E2DB890}" type="presOf" srcId="{C4D3E996-89D0-490C-BF11-798AAA804216}" destId="{DC2B78EA-9D58-449F-A934-D86862EFE925}" srcOrd="0" destOrd="2" presId="urn:microsoft.com/office/officeart/2005/8/layout/list1"/>
    <dgm:cxn modelId="{B5C16565-63F6-4C9A-8ECD-134A5E03DF76}" type="presOf" srcId="{43EDC25C-6937-4D31-98F2-71980DA9C391}" destId="{8A13678F-B041-4459-A3D4-092FCE207CBD}" srcOrd="1" destOrd="0" presId="urn:microsoft.com/office/officeart/2005/8/layout/list1"/>
    <dgm:cxn modelId="{FB38D849-BC2E-489D-8776-9DAC1D8FF8DC}" srcId="{43EDC25C-6937-4D31-98F2-71980DA9C391}" destId="{359E0B8A-0478-468B-8D90-7D6DAF560FB7}" srcOrd="2" destOrd="0" parTransId="{679C0620-13AB-4B26-A64E-0581F4838C95}" sibTransId="{981F404A-1955-4F9C-A23A-B6C70E3BCD71}"/>
    <dgm:cxn modelId="{387F074B-D5D0-436D-92B4-184FB51EEEBC}" srcId="{021B6608-6764-45DD-9EA3-30C52BFC28E8}" destId="{BCD5FA3D-838B-4245-8158-E211CB9024A1}" srcOrd="0" destOrd="0" parTransId="{294B58F4-1EE5-4B3D-9059-6FF2148C7E9B}" sibTransId="{C16A87F7-C356-4DAD-9E0B-F6AF796960DF}"/>
    <dgm:cxn modelId="{06DDF84B-3C6F-4794-8456-AEE9FEB48EED}" type="presOf" srcId="{359E0B8A-0478-468B-8D90-7D6DAF560FB7}" destId="{82256830-777B-4521-949E-B7F2E505D993}" srcOrd="0" destOrd="2" presId="urn:microsoft.com/office/officeart/2005/8/layout/list1"/>
    <dgm:cxn modelId="{635E5452-034A-48D8-874E-921F8BBD042F}" type="presOf" srcId="{4B4AAA27-E477-4E74-87F7-7CBB06B502E9}" destId="{82256830-777B-4521-949E-B7F2E505D993}" srcOrd="0" destOrd="0" presId="urn:microsoft.com/office/officeart/2005/8/layout/list1"/>
    <dgm:cxn modelId="{3EE5DC55-58FB-413D-A6C3-91F05BD44A9C}" type="presOf" srcId="{A2221951-05AF-49A5-98EA-1395C48DFEB0}" destId="{B9E1908B-93BC-4AAF-B82B-C561381D40F3}" srcOrd="0" destOrd="4" presId="urn:microsoft.com/office/officeart/2005/8/layout/list1"/>
    <dgm:cxn modelId="{75535058-8010-4600-8BF3-5F7A2752A3F2}" srcId="{65EA4CDC-720A-49E1-9BDB-DD364B2D85E0}" destId="{657484C8-E93C-4626-9B92-FD616E5A8307}" srcOrd="1" destOrd="0" parTransId="{82CB5A67-1DE7-4F58-9C20-AA9629A6062E}" sibTransId="{4C7FA8A9-88F4-4EB4-9051-3D9F893BC7D2}"/>
    <dgm:cxn modelId="{BAA8257B-576E-40B8-B7F9-B054C018AF53}" srcId="{65EA4CDC-720A-49E1-9BDB-DD364B2D85E0}" destId="{A2221951-05AF-49A5-98EA-1395C48DFEB0}" srcOrd="4" destOrd="0" parTransId="{CA6988E3-20AC-4D6F-8956-C183897B6FE8}" sibTransId="{CC6AB899-3115-4455-8EB9-F5D16DDD9036}"/>
    <dgm:cxn modelId="{735DDF7B-363B-48BE-A0FB-933ADADEEB4E}" type="presOf" srcId="{BCEFEE2A-838E-4BFF-AEC6-69F74AA5CD8D}" destId="{B9E1908B-93BC-4AAF-B82B-C561381D40F3}" srcOrd="0" destOrd="3" presId="urn:microsoft.com/office/officeart/2005/8/layout/list1"/>
    <dgm:cxn modelId="{87424C85-99ED-4A1B-B96A-F1DDFAE98CD0}" type="presOf" srcId="{438A0689-BED7-4A9C-8C4B-8CFA5EDA871B}" destId="{82256830-777B-4521-949E-B7F2E505D993}" srcOrd="0" destOrd="1" presId="urn:microsoft.com/office/officeart/2005/8/layout/list1"/>
    <dgm:cxn modelId="{DD9C5B93-5204-42EB-BDEB-9EC6D7F321BA}" type="presOf" srcId="{021B6608-6764-45DD-9EA3-30C52BFC28E8}" destId="{B4672FB0-9C98-4551-8190-EE2FAB6638F4}" srcOrd="1" destOrd="0" presId="urn:microsoft.com/office/officeart/2005/8/layout/list1"/>
    <dgm:cxn modelId="{9180C196-D7EE-46A9-B8C7-0FD45BD938E1}" srcId="{021B6608-6764-45DD-9EA3-30C52BFC28E8}" destId="{67011A05-9315-4DC9-B403-140D7C2F565A}" srcOrd="3" destOrd="0" parTransId="{AEF0B568-CC1B-4C6B-85F0-95A74F677D19}" sibTransId="{1B858472-9407-48DD-8B7E-976E87C4F132}"/>
    <dgm:cxn modelId="{394C17A0-FA76-4E6B-AF76-7ADD0182748B}" type="presOf" srcId="{65EA4CDC-720A-49E1-9BDB-DD364B2D85E0}" destId="{9465BC83-A901-42A7-A50C-30C3A6A9343F}" srcOrd="0" destOrd="0" presId="urn:microsoft.com/office/officeart/2005/8/layout/list1"/>
    <dgm:cxn modelId="{94BD59A0-4FC9-4B72-83C9-253C542D1F74}" type="presOf" srcId="{D86EA0FC-A822-4762-B0B4-EE09F61D2CA3}" destId="{B9E1908B-93BC-4AAF-B82B-C561381D40F3}" srcOrd="0" destOrd="0" presId="urn:microsoft.com/office/officeart/2005/8/layout/list1"/>
    <dgm:cxn modelId="{BCCCE4B0-17A3-4752-BDA8-D29F17D269FE}" srcId="{65EA4CDC-720A-49E1-9BDB-DD364B2D85E0}" destId="{D86EA0FC-A822-4762-B0B4-EE09F61D2CA3}" srcOrd="0" destOrd="0" parTransId="{07C6C586-F0B1-4B8F-A898-61FBD059C96B}" sibTransId="{6F0CC1C5-F27F-4E17-909D-787C558883AE}"/>
    <dgm:cxn modelId="{9D13E2BA-EA44-486E-BD1A-820D1AED9603}" srcId="{E9899BC1-BF7E-47FE-BD31-330217943F07}" destId="{43EDC25C-6937-4D31-98F2-71980DA9C391}" srcOrd="0" destOrd="0" parTransId="{076E0012-9EF0-404B-98B2-B582F50F8D0D}" sibTransId="{CA863C52-F52A-44C9-80E1-E40D7C94D2C7}"/>
    <dgm:cxn modelId="{F8F709BD-67B1-4E00-8DEE-6752B3C60D4D}" type="presOf" srcId="{43EDC25C-6937-4D31-98F2-71980DA9C391}" destId="{2F85496A-088B-457D-89B0-307815AD1B66}" srcOrd="0" destOrd="0" presId="urn:microsoft.com/office/officeart/2005/8/layout/list1"/>
    <dgm:cxn modelId="{5BED65BF-0670-4121-8544-E9B94A6F3716}" srcId="{65EA4CDC-720A-49E1-9BDB-DD364B2D85E0}" destId="{BCEFEE2A-838E-4BFF-AEC6-69F74AA5CD8D}" srcOrd="3" destOrd="0" parTransId="{4570E3DC-5D62-4A94-B53F-5836896CCABC}" sibTransId="{260DD009-B2D4-4712-BBF5-488B95EC410F}"/>
    <dgm:cxn modelId="{3411B7C0-B5DB-40F7-9F50-5A790CE91B84}" type="presOf" srcId="{657484C8-E93C-4626-9B92-FD616E5A8307}" destId="{B9E1908B-93BC-4AAF-B82B-C561381D40F3}" srcOrd="0" destOrd="1" presId="urn:microsoft.com/office/officeart/2005/8/layout/list1"/>
    <dgm:cxn modelId="{94FE27C1-6141-4CF1-B624-BA2719ED9EE9}" type="presOf" srcId="{67011A05-9315-4DC9-B403-140D7C2F565A}" destId="{DC2B78EA-9D58-449F-A934-D86862EFE925}" srcOrd="0" destOrd="3" presId="urn:microsoft.com/office/officeart/2005/8/layout/list1"/>
    <dgm:cxn modelId="{2EA974C1-F410-43C0-A6E1-F8C71D536E9F}" type="presOf" srcId="{021B6608-6764-45DD-9EA3-30C52BFC28E8}" destId="{0805A4ED-42CC-466B-AA20-B1670C9B94AC}" srcOrd="0" destOrd="0" presId="urn:microsoft.com/office/officeart/2005/8/layout/list1"/>
    <dgm:cxn modelId="{2502ECC6-F643-4EC8-BAA9-DFDCC746CC1C}" srcId="{65EA4CDC-720A-49E1-9BDB-DD364B2D85E0}" destId="{1F792EE1-2AB9-4B62-B887-FADE54CA1B16}" srcOrd="2" destOrd="0" parTransId="{56904AD7-17CC-4447-9291-54B47391E8F9}" sibTransId="{50FE56AA-515D-44FB-9955-EA4C5BCF46CF}"/>
    <dgm:cxn modelId="{C0DB22E1-5747-48D9-B89B-4F8AD466BA3E}" srcId="{43EDC25C-6937-4D31-98F2-71980DA9C391}" destId="{438A0689-BED7-4A9C-8C4B-8CFA5EDA871B}" srcOrd="1" destOrd="0" parTransId="{D56A25D9-3476-4106-90FC-CB5DE03015A3}" sibTransId="{A906E560-B3B2-4AFB-8827-00DC23A484A5}"/>
    <dgm:cxn modelId="{653FEEE5-FF0C-4841-877C-A883FBB37DD8}" type="presOf" srcId="{BCD5FA3D-838B-4245-8158-E211CB9024A1}" destId="{DC2B78EA-9D58-449F-A934-D86862EFE925}" srcOrd="0" destOrd="0" presId="urn:microsoft.com/office/officeart/2005/8/layout/list1"/>
    <dgm:cxn modelId="{53F25FF6-D3CE-4891-86C0-2899B216B9E3}" srcId="{E9899BC1-BF7E-47FE-BD31-330217943F07}" destId="{021B6608-6764-45DD-9EA3-30C52BFC28E8}" srcOrd="2" destOrd="0" parTransId="{BD25F0D4-32F9-497E-AE2B-679E76156659}" sibTransId="{709F7528-70B7-4FAD-9CEF-8429B97DEE36}"/>
    <dgm:cxn modelId="{F7E4CFFB-E386-436B-84CB-29146A1F103B}" type="presOf" srcId="{65EA4CDC-720A-49E1-9BDB-DD364B2D85E0}" destId="{D2AC96C8-2555-4DE4-89ED-C21E6EDE96C0}" srcOrd="1" destOrd="0" presId="urn:microsoft.com/office/officeart/2005/8/layout/list1"/>
    <dgm:cxn modelId="{2151CCFD-84DC-4347-BBA5-F05C51B30123}" type="presOf" srcId="{1F792EE1-2AB9-4B62-B887-FADE54CA1B16}" destId="{B9E1908B-93BC-4AAF-B82B-C561381D40F3}" srcOrd="0" destOrd="2" presId="urn:microsoft.com/office/officeart/2005/8/layout/list1"/>
    <dgm:cxn modelId="{53E006FF-F410-4702-920D-F684BF0E03DC}" srcId="{021B6608-6764-45DD-9EA3-30C52BFC28E8}" destId="{C4D3E996-89D0-490C-BF11-798AAA804216}" srcOrd="2" destOrd="0" parTransId="{91A72509-398A-4544-B11D-9B6278CDCFFB}" sibTransId="{1229783E-F55A-4BD4-B7CC-94C3BFD2AF59}"/>
    <dgm:cxn modelId="{DC9E795F-45E9-46A8-A28E-29FFDCEB6405}" type="presParOf" srcId="{437D39C0-7645-4686-AD51-4EF40F7107F0}" destId="{06B5A819-0169-435D-AC14-40EF589C9E2C}" srcOrd="0" destOrd="0" presId="urn:microsoft.com/office/officeart/2005/8/layout/list1"/>
    <dgm:cxn modelId="{0C0B4CEB-7662-4A70-95AA-947ECD9C3F70}" type="presParOf" srcId="{06B5A819-0169-435D-AC14-40EF589C9E2C}" destId="{2F85496A-088B-457D-89B0-307815AD1B66}" srcOrd="0" destOrd="0" presId="urn:microsoft.com/office/officeart/2005/8/layout/list1"/>
    <dgm:cxn modelId="{E12C18CC-9E69-4C89-8FB1-E67D14A08B11}" type="presParOf" srcId="{06B5A819-0169-435D-AC14-40EF589C9E2C}" destId="{8A13678F-B041-4459-A3D4-092FCE207CBD}" srcOrd="1" destOrd="0" presId="urn:microsoft.com/office/officeart/2005/8/layout/list1"/>
    <dgm:cxn modelId="{B2D9BC94-4F4C-402A-86D2-D3741E51CE78}" type="presParOf" srcId="{437D39C0-7645-4686-AD51-4EF40F7107F0}" destId="{CD0D4E26-1F38-4483-A7A3-E9DB51FE1D44}" srcOrd="1" destOrd="0" presId="urn:microsoft.com/office/officeart/2005/8/layout/list1"/>
    <dgm:cxn modelId="{72C0DA1C-F288-4AE5-A7C3-310F9FD73EB3}" type="presParOf" srcId="{437D39C0-7645-4686-AD51-4EF40F7107F0}" destId="{82256830-777B-4521-949E-B7F2E505D993}" srcOrd="2" destOrd="0" presId="urn:microsoft.com/office/officeart/2005/8/layout/list1"/>
    <dgm:cxn modelId="{F9C9298A-8306-4486-ABED-793249764D7B}" type="presParOf" srcId="{437D39C0-7645-4686-AD51-4EF40F7107F0}" destId="{DACD2B95-42D8-4FBC-8E06-11C3BD4D1861}" srcOrd="3" destOrd="0" presId="urn:microsoft.com/office/officeart/2005/8/layout/list1"/>
    <dgm:cxn modelId="{082EF27A-BCB3-4FED-BAA5-B33406ACD776}" type="presParOf" srcId="{437D39C0-7645-4686-AD51-4EF40F7107F0}" destId="{BAD7CBBC-4EA8-482E-984F-3E5B35E88F04}" srcOrd="4" destOrd="0" presId="urn:microsoft.com/office/officeart/2005/8/layout/list1"/>
    <dgm:cxn modelId="{D4110762-E8E1-4255-B182-BCFBC28D2755}" type="presParOf" srcId="{BAD7CBBC-4EA8-482E-984F-3E5B35E88F04}" destId="{9465BC83-A901-42A7-A50C-30C3A6A9343F}" srcOrd="0" destOrd="0" presId="urn:microsoft.com/office/officeart/2005/8/layout/list1"/>
    <dgm:cxn modelId="{1ECA077F-1E6C-457A-A7FF-5D99DB785D91}" type="presParOf" srcId="{BAD7CBBC-4EA8-482E-984F-3E5B35E88F04}" destId="{D2AC96C8-2555-4DE4-89ED-C21E6EDE96C0}" srcOrd="1" destOrd="0" presId="urn:microsoft.com/office/officeart/2005/8/layout/list1"/>
    <dgm:cxn modelId="{641BD796-0DFA-466E-BC24-2D207BB5A635}" type="presParOf" srcId="{437D39C0-7645-4686-AD51-4EF40F7107F0}" destId="{E7881A0C-813A-4700-8197-905000ADAA3E}" srcOrd="5" destOrd="0" presId="urn:microsoft.com/office/officeart/2005/8/layout/list1"/>
    <dgm:cxn modelId="{4DC51304-2A2A-487F-B26B-A9678AD60535}" type="presParOf" srcId="{437D39C0-7645-4686-AD51-4EF40F7107F0}" destId="{B9E1908B-93BC-4AAF-B82B-C561381D40F3}" srcOrd="6" destOrd="0" presId="urn:microsoft.com/office/officeart/2005/8/layout/list1"/>
    <dgm:cxn modelId="{913D9E82-3E53-4FBE-9DC9-BAFB28B5F4C2}" type="presParOf" srcId="{437D39C0-7645-4686-AD51-4EF40F7107F0}" destId="{F880D961-D96F-4FD3-B34B-12AFCB56ABFC}" srcOrd="7" destOrd="0" presId="urn:microsoft.com/office/officeart/2005/8/layout/list1"/>
    <dgm:cxn modelId="{B7FD2B5B-3C61-4F36-8FE9-ECE212B5C4C3}" type="presParOf" srcId="{437D39C0-7645-4686-AD51-4EF40F7107F0}" destId="{60A0619A-8CE8-4E01-B7AC-39E47FC02071}" srcOrd="8" destOrd="0" presId="urn:microsoft.com/office/officeart/2005/8/layout/list1"/>
    <dgm:cxn modelId="{E9812776-E6BF-4566-8ACF-B9B7E9F00E6C}" type="presParOf" srcId="{60A0619A-8CE8-4E01-B7AC-39E47FC02071}" destId="{0805A4ED-42CC-466B-AA20-B1670C9B94AC}" srcOrd="0" destOrd="0" presId="urn:microsoft.com/office/officeart/2005/8/layout/list1"/>
    <dgm:cxn modelId="{ED93D820-10C2-40AF-A148-5D01A49EC224}" type="presParOf" srcId="{60A0619A-8CE8-4E01-B7AC-39E47FC02071}" destId="{B4672FB0-9C98-4551-8190-EE2FAB6638F4}" srcOrd="1" destOrd="0" presId="urn:microsoft.com/office/officeart/2005/8/layout/list1"/>
    <dgm:cxn modelId="{CDA05AFE-E7B4-453B-8E14-9D60D07DEF5B}" type="presParOf" srcId="{437D39C0-7645-4686-AD51-4EF40F7107F0}" destId="{C6F743A4-2BED-4970-BA37-7A2CC3BE4A77}" srcOrd="9" destOrd="0" presId="urn:microsoft.com/office/officeart/2005/8/layout/list1"/>
    <dgm:cxn modelId="{2AAFE2F5-336A-48FA-A8E0-DFF18ED6E1A4}" type="presParOf" srcId="{437D39C0-7645-4686-AD51-4EF40F7107F0}" destId="{DC2B78EA-9D58-449F-A934-D86862EFE925}"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56830-777B-4521-949E-B7F2E505D993}">
      <dsp:nvSpPr>
        <dsp:cNvPr id="0" name=""/>
        <dsp:cNvSpPr/>
      </dsp:nvSpPr>
      <dsp:spPr>
        <a:xfrm>
          <a:off x="0" y="576726"/>
          <a:ext cx="5456177" cy="1436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3460" tIns="333248" rIns="423460" bIns="113792"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kern="1200"/>
            <a:t>Status of GCSA training in CY 2021</a:t>
          </a:r>
          <a:endParaRPr lang="en-US" sz="1600" kern="1200" dirty="0"/>
        </a:p>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t>Regulatory basis of OKR04 stormwater permit</a:t>
          </a:r>
        </a:p>
        <a:p>
          <a:pPr marL="171450" lvl="1" indent="-171450" algn="l" defTabSz="711200">
            <a:lnSpc>
              <a:spcPct val="90000"/>
            </a:lnSpc>
            <a:spcBef>
              <a:spcPct val="0"/>
            </a:spcBef>
            <a:spcAft>
              <a:spcPct val="15000"/>
            </a:spcAft>
            <a:buFont typeface="Arial" panose="020B0604020202020204" pitchFamily="34" charset="0"/>
            <a:buChar char="•"/>
          </a:pPr>
          <a:r>
            <a:rPr lang="en-US" sz="1600" kern="1200"/>
            <a:t>Overview of 303(d) impairment and water quality standards</a:t>
          </a:r>
          <a:endParaRPr lang="en-US" sz="1600" kern="1200" dirty="0"/>
        </a:p>
      </dsp:txBody>
      <dsp:txXfrm>
        <a:off x="0" y="576726"/>
        <a:ext cx="5456177" cy="1436400"/>
      </dsp:txXfrm>
    </dsp:sp>
    <dsp:sp modelId="{8A13678F-B041-4459-A3D4-092FCE207CBD}">
      <dsp:nvSpPr>
        <dsp:cNvPr id="0" name=""/>
        <dsp:cNvSpPr/>
      </dsp:nvSpPr>
      <dsp:spPr>
        <a:xfrm>
          <a:off x="39393" y="340566"/>
          <a:ext cx="3819323" cy="4723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361" tIns="0" rIns="144361" bIns="0" numCol="1" spcCol="1270" anchor="ctr" anchorCtr="0">
          <a:noAutofit/>
        </a:bodyPr>
        <a:lstStyle/>
        <a:p>
          <a:pPr marL="0" lvl="0" indent="0" algn="l" defTabSz="711200">
            <a:lnSpc>
              <a:spcPct val="90000"/>
            </a:lnSpc>
            <a:spcBef>
              <a:spcPct val="0"/>
            </a:spcBef>
            <a:spcAft>
              <a:spcPct val="35000"/>
            </a:spcAft>
            <a:buNone/>
            <a:defRPr b="1"/>
          </a:pPr>
          <a:r>
            <a:rPr lang="en-US" sz="1600" kern="1200"/>
            <a:t>Module 1:</a:t>
          </a:r>
        </a:p>
      </dsp:txBody>
      <dsp:txXfrm>
        <a:off x="62450" y="363623"/>
        <a:ext cx="3773209" cy="426206"/>
      </dsp:txXfrm>
    </dsp:sp>
    <dsp:sp modelId="{B9E1908B-93BC-4AAF-B82B-C561381D40F3}">
      <dsp:nvSpPr>
        <dsp:cNvPr id="0" name=""/>
        <dsp:cNvSpPr/>
      </dsp:nvSpPr>
      <dsp:spPr>
        <a:xfrm>
          <a:off x="0" y="2335687"/>
          <a:ext cx="5456177" cy="1965599"/>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3460" tIns="333248" rIns="423460"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OKR04 303(d) requirements</a:t>
          </a:r>
        </a:p>
        <a:p>
          <a:pPr marL="171450" lvl="1" indent="-171450" algn="l" defTabSz="711200">
            <a:lnSpc>
              <a:spcPct val="90000"/>
            </a:lnSpc>
            <a:spcBef>
              <a:spcPct val="0"/>
            </a:spcBef>
            <a:spcAft>
              <a:spcPct val="15000"/>
            </a:spcAft>
            <a:buChar char="•"/>
          </a:pPr>
          <a:r>
            <a:rPr lang="en-US" sz="1600" kern="1200" dirty="0"/>
            <a:t>Determining discharges to receiving waters</a:t>
          </a:r>
        </a:p>
        <a:p>
          <a:pPr marL="171450" lvl="1" indent="-171450" algn="l" defTabSz="711200">
            <a:lnSpc>
              <a:spcPct val="90000"/>
            </a:lnSpc>
            <a:spcBef>
              <a:spcPct val="0"/>
            </a:spcBef>
            <a:spcAft>
              <a:spcPct val="15000"/>
            </a:spcAft>
            <a:buChar char="•"/>
          </a:pPr>
          <a:r>
            <a:rPr lang="en-US" sz="1600" kern="1200" dirty="0"/>
            <a:t>Integrated Report categories and appendices</a:t>
          </a:r>
        </a:p>
        <a:p>
          <a:pPr marL="171450" lvl="1" indent="-171450" algn="l" defTabSz="711200">
            <a:lnSpc>
              <a:spcPct val="90000"/>
            </a:lnSpc>
            <a:spcBef>
              <a:spcPct val="0"/>
            </a:spcBef>
            <a:spcAft>
              <a:spcPct val="15000"/>
            </a:spcAft>
            <a:buChar char="•"/>
          </a:pPr>
          <a:r>
            <a:rPr lang="en-US" sz="1600" kern="1200" dirty="0"/>
            <a:t>Watersheds of 303(d) waterbodies and 303(d) priority areas</a:t>
          </a:r>
        </a:p>
        <a:p>
          <a:pPr marL="171450" lvl="1" indent="-171450" algn="l" defTabSz="711200">
            <a:lnSpc>
              <a:spcPct val="90000"/>
            </a:lnSpc>
            <a:spcBef>
              <a:spcPct val="0"/>
            </a:spcBef>
            <a:spcAft>
              <a:spcPct val="15000"/>
            </a:spcAft>
            <a:buChar char="•"/>
          </a:pPr>
          <a:r>
            <a:rPr lang="en-US" sz="1600" kern="1200" dirty="0"/>
            <a:t>Pollutants of Concern (POCs) for each GCSA member</a:t>
          </a:r>
        </a:p>
      </dsp:txBody>
      <dsp:txXfrm>
        <a:off x="0" y="2335687"/>
        <a:ext cx="5456177" cy="1965599"/>
      </dsp:txXfrm>
    </dsp:sp>
    <dsp:sp modelId="{D2AC96C8-2555-4DE4-89ED-C21E6EDE96C0}">
      <dsp:nvSpPr>
        <dsp:cNvPr id="0" name=""/>
        <dsp:cNvSpPr/>
      </dsp:nvSpPr>
      <dsp:spPr>
        <a:xfrm>
          <a:off x="39393" y="2099527"/>
          <a:ext cx="3819323" cy="4723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361" tIns="0" rIns="144361" bIns="0" numCol="1" spcCol="1270" anchor="ctr" anchorCtr="0">
          <a:noAutofit/>
        </a:bodyPr>
        <a:lstStyle/>
        <a:p>
          <a:pPr marL="0" lvl="0" indent="0" algn="l" defTabSz="711200">
            <a:lnSpc>
              <a:spcPct val="90000"/>
            </a:lnSpc>
            <a:spcBef>
              <a:spcPct val="0"/>
            </a:spcBef>
            <a:spcAft>
              <a:spcPct val="35000"/>
            </a:spcAft>
            <a:buNone/>
            <a:defRPr b="1"/>
          </a:pPr>
          <a:r>
            <a:rPr lang="en-US" sz="1600" kern="1200"/>
            <a:t>Module 2:</a:t>
          </a:r>
        </a:p>
      </dsp:txBody>
      <dsp:txXfrm>
        <a:off x="62450" y="2122584"/>
        <a:ext cx="3773209" cy="426206"/>
      </dsp:txXfrm>
    </dsp:sp>
    <dsp:sp modelId="{DC2B78EA-9D58-449F-A934-D86862EFE925}">
      <dsp:nvSpPr>
        <dsp:cNvPr id="0" name=""/>
        <dsp:cNvSpPr/>
      </dsp:nvSpPr>
      <dsp:spPr>
        <a:xfrm>
          <a:off x="0" y="4623847"/>
          <a:ext cx="5456177" cy="1461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3460" tIns="333248" rIns="423460"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Lake impairment issues</a:t>
          </a:r>
        </a:p>
        <a:p>
          <a:pPr marL="171450" lvl="1" indent="-171450" algn="l" defTabSz="711200">
            <a:lnSpc>
              <a:spcPct val="90000"/>
            </a:lnSpc>
            <a:spcBef>
              <a:spcPct val="0"/>
            </a:spcBef>
            <a:spcAft>
              <a:spcPct val="15000"/>
            </a:spcAft>
            <a:buChar char="•"/>
          </a:pPr>
          <a:r>
            <a:rPr lang="en-US" sz="1600" kern="1200" dirty="0"/>
            <a:t>Biological impairment issues</a:t>
          </a:r>
        </a:p>
        <a:p>
          <a:pPr marL="171450" lvl="1" indent="-171450" algn="l" defTabSz="711200">
            <a:lnSpc>
              <a:spcPct val="90000"/>
            </a:lnSpc>
            <a:spcBef>
              <a:spcPct val="0"/>
            </a:spcBef>
            <a:spcAft>
              <a:spcPct val="15000"/>
            </a:spcAft>
            <a:buChar char="•"/>
          </a:pPr>
          <a:r>
            <a:rPr lang="en-US" sz="1600" kern="1200"/>
            <a:t>Basics of field inspection programs</a:t>
          </a:r>
        </a:p>
        <a:p>
          <a:pPr marL="171450" lvl="1" indent="-171450" algn="l" defTabSz="711200">
            <a:lnSpc>
              <a:spcPct val="90000"/>
            </a:lnSpc>
            <a:spcBef>
              <a:spcPct val="0"/>
            </a:spcBef>
            <a:spcAft>
              <a:spcPct val="15000"/>
            </a:spcAft>
            <a:buChar char="•"/>
          </a:pPr>
          <a:r>
            <a:rPr lang="en-US" sz="1600" kern="1200"/>
            <a:t>Field inspection program suggestions and methods</a:t>
          </a:r>
        </a:p>
      </dsp:txBody>
      <dsp:txXfrm>
        <a:off x="0" y="4623847"/>
        <a:ext cx="5456177" cy="1461600"/>
      </dsp:txXfrm>
    </dsp:sp>
    <dsp:sp modelId="{B4672FB0-9C98-4551-8190-EE2FAB6638F4}">
      <dsp:nvSpPr>
        <dsp:cNvPr id="0" name=""/>
        <dsp:cNvSpPr/>
      </dsp:nvSpPr>
      <dsp:spPr>
        <a:xfrm>
          <a:off x="39393" y="4387687"/>
          <a:ext cx="3819323" cy="4723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361" tIns="0" rIns="144361" bIns="0" numCol="1" spcCol="1270" anchor="ctr" anchorCtr="0">
          <a:noAutofit/>
        </a:bodyPr>
        <a:lstStyle/>
        <a:p>
          <a:pPr marL="0" lvl="0" indent="0" algn="l" defTabSz="711200">
            <a:lnSpc>
              <a:spcPct val="90000"/>
            </a:lnSpc>
            <a:spcBef>
              <a:spcPct val="0"/>
            </a:spcBef>
            <a:spcAft>
              <a:spcPct val="35000"/>
            </a:spcAft>
            <a:buNone/>
            <a:defRPr b="1"/>
          </a:pPr>
          <a:r>
            <a:rPr lang="en-US" sz="1600" kern="1200"/>
            <a:t>Module 3:</a:t>
          </a:r>
        </a:p>
      </dsp:txBody>
      <dsp:txXfrm>
        <a:off x="62450" y="4410744"/>
        <a:ext cx="3773209"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29C39F-3901-4CBA-A80F-4B0D3569D87A}" type="datetimeFigureOut">
              <a:rPr lang="en-US" smtClean="0"/>
              <a:t>9/24/2021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3933BF-5A18-47D1-94B5-DB382BEF4A61}" type="slidenum">
              <a:rPr lang="en-US" smtClean="0"/>
              <a:t>‹#›</a:t>
            </a:fld>
            <a:endParaRPr lang="en-US" dirty="0"/>
          </a:p>
        </p:txBody>
      </p:sp>
    </p:spTree>
    <p:extLst>
      <p:ext uri="{BB962C8B-B14F-4D97-AF65-F5344CB8AC3E}">
        <p14:creationId xmlns:p14="http://schemas.microsoft.com/office/powerpoint/2010/main" val="2044626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INCOG originally scheduled an August 18</a:t>
            </a:r>
            <a:r>
              <a:rPr lang="en-US" baseline="30000" dirty="0"/>
              <a:t>th</a:t>
            </a:r>
            <a:r>
              <a:rPr lang="en-US" dirty="0"/>
              <a:t> GCSA Employee Training Workshop at Nienhuis Park as a return to physical meetings.</a:t>
            </a:r>
          </a:p>
          <a:p>
            <a:pPr marL="171450" indent="-171450">
              <a:buFont typeface="Arial" panose="020B0604020202020204" pitchFamily="34" charset="0"/>
              <a:buChar char="•"/>
            </a:pPr>
            <a:r>
              <a:rPr lang="en-US" dirty="0"/>
              <a:t>Due to increased COVID infections statewide, the Nienhuis workshop was re-scheduled as a Zoom meeting for the same date.</a:t>
            </a:r>
          </a:p>
          <a:p>
            <a:pPr marL="171450" indent="-171450">
              <a:buFont typeface="Arial" panose="020B0604020202020204" pitchFamily="34" charset="0"/>
              <a:buChar char="•"/>
            </a:pPr>
            <a:r>
              <a:rPr lang="en-US" dirty="0"/>
              <a:t>Unfortunately, a COVID quarantine problem at INCOG prevented hosting of the August 18</a:t>
            </a:r>
            <a:r>
              <a:rPr lang="en-US" baseline="30000" dirty="0"/>
              <a:t>th</a:t>
            </a:r>
            <a:r>
              <a:rPr lang="en-US" dirty="0"/>
              <a:t> Zoom meeting.</a:t>
            </a:r>
          </a:p>
          <a:p>
            <a:pPr marL="171450" indent="-171450">
              <a:buFont typeface="Arial" panose="020B0604020202020204" pitchFamily="34" charset="0"/>
              <a:buChar char="•"/>
            </a:pPr>
            <a:r>
              <a:rPr lang="en-US" dirty="0"/>
              <a:t>The single 2 hour presentation has been split into three narrated PowerPoint Training Modules on the same topic of 303(d) priority area inspections.</a:t>
            </a:r>
          </a:p>
          <a:p>
            <a:pPr marL="171450" indent="-171450">
              <a:buFont typeface="Arial" panose="020B0604020202020204" pitchFamily="34" charset="0"/>
              <a:buChar char="•"/>
            </a:pPr>
            <a:r>
              <a:rPr lang="en-US" dirty="0"/>
              <a:t>This is Module 1 which provides an overview of the 303(d) impairment program and Oklahoma’s water quality standards (WQS).</a:t>
            </a:r>
          </a:p>
          <a:p>
            <a:pPr marL="171450" indent="-171450">
              <a:buFont typeface="Arial" panose="020B0604020202020204" pitchFamily="34" charset="0"/>
              <a:buChar char="•"/>
            </a:pPr>
            <a:r>
              <a:rPr lang="en-US" dirty="0"/>
              <a:t>Each of the three narrated modules can be used for training local staff and as refreshers on the topics.</a:t>
            </a:r>
          </a:p>
        </p:txBody>
      </p:sp>
      <p:sp>
        <p:nvSpPr>
          <p:cNvPr id="4" name="Slide Number Placeholder 3"/>
          <p:cNvSpPr>
            <a:spLocks noGrp="1"/>
          </p:cNvSpPr>
          <p:nvPr>
            <p:ph type="sldNum" sz="quarter" idx="5"/>
          </p:nvPr>
        </p:nvSpPr>
        <p:spPr/>
        <p:txBody>
          <a:bodyPr/>
          <a:lstStyle/>
          <a:p>
            <a:fld id="{703933BF-5A18-47D1-94B5-DB382BEF4A61}" type="slidenum">
              <a:rPr lang="en-US" smtClean="0"/>
              <a:t>1</a:t>
            </a:fld>
            <a:endParaRPr lang="en-US" dirty="0"/>
          </a:p>
        </p:txBody>
      </p:sp>
    </p:spTree>
    <p:extLst>
      <p:ext uri="{BB962C8B-B14F-4D97-AF65-F5344CB8AC3E}">
        <p14:creationId xmlns:p14="http://schemas.microsoft.com/office/powerpoint/2010/main" val="1682542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Oklahoma’s water quality standards (WQS) have three components: 1) establishing Beneficial Uses for all Oklahoma waterbodies, 2) setting narrative and numerical BU protection criteria, and 3) anti-degradation requirements for special waters.</a:t>
            </a:r>
          </a:p>
          <a:p>
            <a:pPr marL="171450" indent="-171450">
              <a:buFont typeface="Arial" panose="020B0604020202020204" pitchFamily="34" charset="0"/>
              <a:buChar char="•"/>
            </a:pPr>
            <a:r>
              <a:rPr lang="en-US" dirty="0"/>
              <a:t>Beneficial Uses (BUs) are a checklist of how each waterbody is most likely to be used.</a:t>
            </a:r>
          </a:p>
          <a:p>
            <a:pPr marL="171450" indent="-171450">
              <a:buFont typeface="Arial" panose="020B0604020202020204" pitchFamily="34" charset="0"/>
              <a:buChar char="•"/>
            </a:pPr>
            <a:r>
              <a:rPr lang="en-US" dirty="0"/>
              <a:t>Unless site-specific BUs are assigned by a Use Attainability Analysis (UAA) study, all waterbodies are assigned a default set of BUs.</a:t>
            </a:r>
          </a:p>
          <a:p>
            <a:pPr marL="171450" indent="-171450">
              <a:buFont typeface="Arial" panose="020B0604020202020204" pitchFamily="34" charset="0"/>
              <a:buChar char="•"/>
            </a:pPr>
            <a:r>
              <a:rPr lang="en-US" dirty="0"/>
              <a:t>BUs address recreation, water supply, fish consumption, agriculture, navigation, aesthetics and fish and wildlife propagation, all aspects of how a waterbody might be used.</a:t>
            </a:r>
          </a:p>
          <a:p>
            <a:pPr marL="171450" indent="-171450">
              <a:buFont typeface="Arial" panose="020B0604020202020204" pitchFamily="34" charset="0"/>
              <a:buChar char="•"/>
            </a:pPr>
            <a:r>
              <a:rPr lang="en-US" dirty="0"/>
              <a:t>Every waterbody in the state has its own set of BUs which are found in Chapter 45 Appendix A of the Oklahoma WQS.</a:t>
            </a:r>
          </a:p>
        </p:txBody>
      </p:sp>
      <p:sp>
        <p:nvSpPr>
          <p:cNvPr id="4" name="Slide Number Placeholder 3"/>
          <p:cNvSpPr>
            <a:spLocks noGrp="1"/>
          </p:cNvSpPr>
          <p:nvPr>
            <p:ph type="sldNum" sz="quarter" idx="5"/>
          </p:nvPr>
        </p:nvSpPr>
        <p:spPr/>
        <p:txBody>
          <a:bodyPr/>
          <a:lstStyle/>
          <a:p>
            <a:fld id="{703933BF-5A18-47D1-94B5-DB382BEF4A61}" type="slidenum">
              <a:rPr lang="en-US" smtClean="0"/>
              <a:t>10</a:t>
            </a:fld>
            <a:endParaRPr lang="en-US" dirty="0"/>
          </a:p>
        </p:txBody>
      </p:sp>
    </p:spTree>
    <p:extLst>
      <p:ext uri="{BB962C8B-B14F-4D97-AF65-F5344CB8AC3E}">
        <p14:creationId xmlns:p14="http://schemas.microsoft.com/office/powerpoint/2010/main" val="1689802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DEQ is required by EPA to submit a biennial Integrated Report to EPA on the status of water quality in Oklahoma’s surface waters.</a:t>
            </a:r>
          </a:p>
          <a:p>
            <a:pPr marL="171450" indent="-171450">
              <a:buFont typeface="Arial" panose="020B0604020202020204" pitchFamily="34" charset="0"/>
              <a:buChar char="•"/>
            </a:pPr>
            <a:r>
              <a:rPr lang="en-US" dirty="0"/>
              <a:t>This slide shows the various types of data that can lead to 303(d) listings. There are many specific parameters under these general categories.</a:t>
            </a:r>
          </a:p>
          <a:p>
            <a:pPr marL="171450" indent="-171450">
              <a:buFont typeface="Arial" panose="020B0604020202020204" pitchFamily="34" charset="0"/>
              <a:buChar char="•"/>
            </a:pPr>
            <a:r>
              <a:rPr lang="en-US" dirty="0"/>
              <a:t>A given waterbody can be 303(d) impaired for one to many different parameters, called 303(d) Pollutants of Concern (POCs).</a:t>
            </a:r>
          </a:p>
        </p:txBody>
      </p:sp>
      <p:sp>
        <p:nvSpPr>
          <p:cNvPr id="4" name="Slide Number Placeholder 3"/>
          <p:cNvSpPr>
            <a:spLocks noGrp="1"/>
          </p:cNvSpPr>
          <p:nvPr>
            <p:ph type="sldNum" sz="quarter" idx="5"/>
          </p:nvPr>
        </p:nvSpPr>
        <p:spPr/>
        <p:txBody>
          <a:bodyPr/>
          <a:lstStyle/>
          <a:p>
            <a:fld id="{703933BF-5A18-47D1-94B5-DB382BEF4A61}" type="slidenum">
              <a:rPr lang="en-US" smtClean="0"/>
              <a:t>11</a:t>
            </a:fld>
            <a:endParaRPr lang="en-US" dirty="0"/>
          </a:p>
        </p:txBody>
      </p:sp>
    </p:spTree>
    <p:extLst>
      <p:ext uri="{BB962C8B-B14F-4D97-AF65-F5344CB8AC3E}">
        <p14:creationId xmlns:p14="http://schemas.microsoft.com/office/powerpoint/2010/main" val="3584002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Appendix C of the Integrated Report (IR) is a list of all waterbodies that have been determined to not be meeting one or more of each waterbody’s BUs.</a:t>
            </a:r>
          </a:p>
          <a:p>
            <a:pPr marL="171450" indent="-171450">
              <a:buFont typeface="Arial" panose="020B0604020202020204" pitchFamily="34" charset="0"/>
              <a:buChar char="•"/>
            </a:pPr>
            <a:r>
              <a:rPr lang="en-US" dirty="0"/>
              <a:t>To determine BU status, agencies and organizations collect qualifying scientific data and follow specific assessment procedures to determine if any BU is impaired.</a:t>
            </a:r>
          </a:p>
          <a:p>
            <a:pPr marL="171450" indent="-171450">
              <a:buFont typeface="Arial" panose="020B0604020202020204" pitchFamily="34" charset="0"/>
              <a:buChar char="•"/>
            </a:pPr>
            <a:r>
              <a:rPr lang="en-US" dirty="0"/>
              <a:t>If BU impairments are found, then the waterbody is placed on the 303(d) impairment list in Appendix C of the biennial IR.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Often, waterbodies can have changes in their 303(d) POCs, and some can even go off and back on the list over a period of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Impairments that persist on the 303(d) list will eventually have a TMDL study to determine all potential sources of the TMDL’s POC.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Although somewhat rare, some waterbodies will have a different type of assessment study, called a Watershed Based Plan, in lieu of a TMDL.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Regardless, OKR04 permittees must meet all requirements of either the watershed plan or the TMDL.</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03933BF-5A18-47D1-94B5-DB382BEF4A61}" type="slidenum">
              <a:rPr lang="en-US" smtClean="0"/>
              <a:t>12</a:t>
            </a:fld>
            <a:endParaRPr lang="en-US" dirty="0"/>
          </a:p>
        </p:txBody>
      </p:sp>
    </p:spTree>
    <p:extLst>
      <p:ext uri="{BB962C8B-B14F-4D97-AF65-F5344CB8AC3E}">
        <p14:creationId xmlns:p14="http://schemas.microsoft.com/office/powerpoint/2010/main" val="141342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Not all types of waterbodies and waters in Oklahoma have 303(d) assessments.</a:t>
            </a:r>
          </a:p>
          <a:p>
            <a:pPr marL="171450" indent="-171450">
              <a:buFont typeface="Arial" panose="020B0604020202020204" pitchFamily="34" charset="0"/>
              <a:buChar char="•"/>
            </a:pPr>
            <a:r>
              <a:rPr lang="en-US" dirty="0"/>
              <a:t>Presently 303(d) is limited to “lotic” (streams, rivers and creeks) with Waterbody Identification (WBID) codes assigned, and to “lentic” (lakes) that are for the most part publicly owned.</a:t>
            </a:r>
          </a:p>
          <a:p>
            <a:pPr marL="171450" indent="-171450">
              <a:buFont typeface="Arial" panose="020B0604020202020204" pitchFamily="34" charset="0"/>
              <a:buChar char="•"/>
            </a:pPr>
            <a:r>
              <a:rPr lang="en-US" dirty="0"/>
              <a:t>Waterbodies not presently addressed by 303(d) assessments are wetlands, small private lakes and ponds, groundwater and waterbodies not defined as “Waters of the State”.</a:t>
            </a:r>
          </a:p>
        </p:txBody>
      </p:sp>
      <p:sp>
        <p:nvSpPr>
          <p:cNvPr id="4" name="Slide Number Placeholder 3"/>
          <p:cNvSpPr>
            <a:spLocks noGrp="1"/>
          </p:cNvSpPr>
          <p:nvPr>
            <p:ph type="sldNum" sz="quarter" idx="5"/>
          </p:nvPr>
        </p:nvSpPr>
        <p:spPr/>
        <p:txBody>
          <a:bodyPr/>
          <a:lstStyle/>
          <a:p>
            <a:fld id="{703933BF-5A18-47D1-94B5-DB382BEF4A61}" type="slidenum">
              <a:rPr lang="en-US" smtClean="0"/>
              <a:t>13</a:t>
            </a:fld>
            <a:endParaRPr lang="en-US" dirty="0"/>
          </a:p>
        </p:txBody>
      </p:sp>
    </p:spTree>
    <p:extLst>
      <p:ext uri="{BB962C8B-B14F-4D97-AF65-F5344CB8AC3E}">
        <p14:creationId xmlns:p14="http://schemas.microsoft.com/office/powerpoint/2010/main" val="3763518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All 25 GCSA members MS4s have at least one 303(d) impaired waterbody, either within the MS4 area or adjacent to as a stormwater discharge receiving water.</a:t>
            </a:r>
          </a:p>
          <a:p>
            <a:pPr marL="171450" indent="-171450">
              <a:buFont typeface="Arial" panose="020B0604020202020204" pitchFamily="34" charset="0"/>
              <a:buChar char="•"/>
            </a:pPr>
            <a:r>
              <a:rPr lang="en-US" dirty="0"/>
              <a:t>The bulk of OKR04’s permit requirements for addressing 303(d) are found in Part IV.A.</a:t>
            </a:r>
          </a:p>
        </p:txBody>
      </p:sp>
      <p:sp>
        <p:nvSpPr>
          <p:cNvPr id="4" name="Slide Number Placeholder 3"/>
          <p:cNvSpPr>
            <a:spLocks noGrp="1"/>
          </p:cNvSpPr>
          <p:nvPr>
            <p:ph type="sldNum" sz="quarter" idx="5"/>
          </p:nvPr>
        </p:nvSpPr>
        <p:spPr/>
        <p:txBody>
          <a:bodyPr/>
          <a:lstStyle/>
          <a:p>
            <a:fld id="{703933BF-5A18-47D1-94B5-DB382BEF4A61}" type="slidenum">
              <a:rPr lang="en-US" smtClean="0"/>
              <a:t>14</a:t>
            </a:fld>
            <a:endParaRPr lang="en-US" dirty="0"/>
          </a:p>
        </p:txBody>
      </p:sp>
    </p:spTree>
    <p:extLst>
      <p:ext uri="{BB962C8B-B14F-4D97-AF65-F5344CB8AC3E}">
        <p14:creationId xmlns:p14="http://schemas.microsoft.com/office/powerpoint/2010/main" val="3520262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table illustrates how 303(d) listings can change over the years, often frequently. </a:t>
            </a:r>
          </a:p>
          <a:p>
            <a:pPr marL="171450" indent="-171450">
              <a:buFont typeface="Arial" panose="020B0604020202020204" pitchFamily="34" charset="0"/>
              <a:buChar char="•"/>
            </a:pPr>
            <a:r>
              <a:rPr lang="en-US" dirty="0"/>
              <a:t>The table reflects 2 types of changes: 1) stream segmentation, and 2) POC parameter changes.</a:t>
            </a:r>
          </a:p>
          <a:p>
            <a:pPr marL="171450" indent="-171450">
              <a:buFont typeface="Arial" panose="020B0604020202020204" pitchFamily="34" charset="0"/>
              <a:buChar char="•"/>
            </a:pPr>
            <a:r>
              <a:rPr lang="en-US" dirty="0"/>
              <a:t>Long streams and rivers are often segmented into two or more smaller segments, and even some of the sub-segments can be further segmented.</a:t>
            </a:r>
          </a:p>
          <a:p>
            <a:pPr marL="171450" indent="-171450">
              <a:buFont typeface="Arial" panose="020B0604020202020204" pitchFamily="34" charset="0"/>
              <a:buChar char="•"/>
            </a:pPr>
            <a:r>
              <a:rPr lang="en-US" dirty="0"/>
              <a:t>Sub-segmentation is noted in the WBID code system by the underscore number as the “_10” at the end of the WBID code.</a:t>
            </a:r>
          </a:p>
          <a:p>
            <a:pPr marL="171450" indent="-171450">
              <a:buFont typeface="Arial" panose="020B0604020202020204" pitchFamily="34" charset="0"/>
              <a:buChar char="•"/>
            </a:pPr>
            <a:r>
              <a:rPr lang="en-US" dirty="0"/>
              <a:t>For example, a WBID segment coded as OK121300010010_00 might be split into 2 segments, with the new sub-segment coded as OK121300010010_10.</a:t>
            </a:r>
          </a:p>
          <a:p>
            <a:pPr marL="171450" indent="-171450">
              <a:buFont typeface="Arial" panose="020B0604020202020204" pitchFamily="34" charset="0"/>
              <a:buChar char="•"/>
            </a:pPr>
            <a:r>
              <a:rPr lang="en-US" dirty="0"/>
              <a:t>Note also in the table that the earliest 303(d) listings in the late 1990s were general (“metals” or “pesticides”). This is because those listings were often assumptions not supported by specific data sets.</a:t>
            </a:r>
          </a:p>
          <a:p>
            <a:pPr marL="171450" indent="-171450">
              <a:buFont typeface="Arial" panose="020B0604020202020204" pitchFamily="34" charset="0"/>
              <a:buChar char="•"/>
            </a:pPr>
            <a:r>
              <a:rPr lang="en-US" dirty="0"/>
              <a:t>If an OKR04 permitted MS4 has a WBID segment that changes from, say E. coli to turbidity impairment, their 303(d) program will have to change to reflect the most recent type of impairment.</a:t>
            </a:r>
          </a:p>
          <a:p>
            <a:pPr marL="171450" indent="-171450">
              <a:buFont typeface="Arial" panose="020B0604020202020204" pitchFamily="34" charset="0"/>
              <a:buChar char="•"/>
            </a:pPr>
            <a:r>
              <a:rPr lang="en-US" dirty="0"/>
              <a:t>However, DEQ would expect the MS4 to continue to implement the old listing’s BMPs even after the waterbody is no longer impaired. </a:t>
            </a:r>
          </a:p>
        </p:txBody>
      </p:sp>
      <p:sp>
        <p:nvSpPr>
          <p:cNvPr id="4" name="Slide Number Placeholder 3"/>
          <p:cNvSpPr>
            <a:spLocks noGrp="1"/>
          </p:cNvSpPr>
          <p:nvPr>
            <p:ph type="sldNum" sz="quarter" idx="5"/>
          </p:nvPr>
        </p:nvSpPr>
        <p:spPr/>
        <p:txBody>
          <a:bodyPr/>
          <a:lstStyle/>
          <a:p>
            <a:fld id="{703933BF-5A18-47D1-94B5-DB382BEF4A61}" type="slidenum">
              <a:rPr lang="en-US" smtClean="0"/>
              <a:t>15</a:t>
            </a:fld>
            <a:endParaRPr lang="en-US" dirty="0"/>
          </a:p>
        </p:txBody>
      </p:sp>
    </p:spTree>
    <p:extLst>
      <p:ext uri="{BB962C8B-B14F-4D97-AF65-F5344CB8AC3E}">
        <p14:creationId xmlns:p14="http://schemas.microsoft.com/office/powerpoint/2010/main" val="3872737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ends part 1 of 3 of the annotated and narrated PowerPoint of the August GCSA training modules. </a:t>
            </a:r>
          </a:p>
          <a:p>
            <a:pPr marL="171450" indent="-171450">
              <a:buFont typeface="Arial" panose="020B0604020202020204" pitchFamily="34" charset="0"/>
              <a:buChar char="•"/>
            </a:pPr>
            <a:r>
              <a:rPr lang="en-US" dirty="0"/>
              <a:t>Please contact Richard Smith and Vernon Seaman if you have any questions about this material or future GCSA presentations or support.</a:t>
            </a:r>
          </a:p>
        </p:txBody>
      </p:sp>
      <p:sp>
        <p:nvSpPr>
          <p:cNvPr id="4" name="Slide Number Placeholder 3"/>
          <p:cNvSpPr>
            <a:spLocks noGrp="1"/>
          </p:cNvSpPr>
          <p:nvPr>
            <p:ph type="sldNum" sz="quarter" idx="5"/>
          </p:nvPr>
        </p:nvSpPr>
        <p:spPr/>
        <p:txBody>
          <a:bodyPr/>
          <a:lstStyle/>
          <a:p>
            <a:fld id="{703933BF-5A18-47D1-94B5-DB382BEF4A61}" type="slidenum">
              <a:rPr lang="en-US" smtClean="0"/>
              <a:t>16</a:t>
            </a:fld>
            <a:endParaRPr lang="en-US" dirty="0"/>
          </a:p>
        </p:txBody>
      </p:sp>
    </p:spTree>
    <p:extLst>
      <p:ext uri="{BB962C8B-B14F-4D97-AF65-F5344CB8AC3E}">
        <p14:creationId xmlns:p14="http://schemas.microsoft.com/office/powerpoint/2010/main" val="1407172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of mid-August, the COVID infections and hospitalizations in Oklahoma and Tulsa County rose to record levels.</a:t>
            </a:r>
          </a:p>
          <a:p>
            <a:pPr marL="171450" indent="-171450">
              <a:buFont typeface="Arial" panose="020B0604020202020204" pitchFamily="34" charset="0"/>
              <a:buChar char="•"/>
            </a:pPr>
            <a:r>
              <a:rPr lang="en-US" dirty="0"/>
              <a:t>The latest trend as of mid-September suggests the beginning of a decline in infections, but the overall numbers are still too high to host physical meetings.</a:t>
            </a:r>
          </a:p>
          <a:p>
            <a:pPr marL="171450" indent="-171450">
              <a:buFont typeface="Arial" panose="020B0604020202020204" pitchFamily="34" charset="0"/>
              <a:buChar char="•"/>
            </a:pPr>
            <a:r>
              <a:rPr lang="en-US" dirty="0"/>
              <a:t>INCOG last hosted a physical workshop in December 2019, 21 months ago. </a:t>
            </a:r>
          </a:p>
          <a:p>
            <a:pPr marL="171450" indent="-171450">
              <a:buFont typeface="Arial" panose="020B0604020202020204" pitchFamily="34" charset="0"/>
              <a:buChar char="•"/>
            </a:pPr>
            <a:r>
              <a:rPr lang="en-US" dirty="0"/>
              <a:t>In the interim, INCOG has hosted numerous Zoom meetings on a variety of topics.</a:t>
            </a:r>
          </a:p>
          <a:p>
            <a:pPr marL="171450" indent="-171450">
              <a:buFont typeface="Arial" panose="020B0604020202020204" pitchFamily="34" charset="0"/>
              <a:buChar char="•"/>
            </a:pPr>
            <a:r>
              <a:rPr lang="en-US" dirty="0"/>
              <a:t>Future outreach to GCSA will continue as Zoom meetings until 2022 when workshops can (hopefully) once again be safely held.</a:t>
            </a:r>
          </a:p>
          <a:p>
            <a:pPr marL="171450" indent="-171450">
              <a:buFont typeface="Arial" panose="020B0604020202020204" pitchFamily="34" charset="0"/>
              <a:buChar char="•"/>
            </a:pPr>
            <a:r>
              <a:rPr lang="en-US" dirty="0"/>
              <a:t>Final decisions of meeting venue type must be made near the time of planned event date.</a:t>
            </a:r>
          </a:p>
        </p:txBody>
      </p:sp>
      <p:sp>
        <p:nvSpPr>
          <p:cNvPr id="4" name="Slide Number Placeholder 3"/>
          <p:cNvSpPr>
            <a:spLocks noGrp="1"/>
          </p:cNvSpPr>
          <p:nvPr>
            <p:ph type="sldNum" sz="quarter" idx="5"/>
          </p:nvPr>
        </p:nvSpPr>
        <p:spPr/>
        <p:txBody>
          <a:bodyPr/>
          <a:lstStyle/>
          <a:p>
            <a:fld id="{703933BF-5A18-47D1-94B5-DB382BEF4A61}" type="slidenum">
              <a:rPr lang="en-US" smtClean="0"/>
              <a:t>2</a:t>
            </a:fld>
            <a:endParaRPr lang="en-US" dirty="0"/>
          </a:p>
        </p:txBody>
      </p:sp>
    </p:spTree>
    <p:extLst>
      <p:ext uri="{BB962C8B-B14F-4D97-AF65-F5344CB8AC3E}">
        <p14:creationId xmlns:p14="http://schemas.microsoft.com/office/powerpoint/2010/main" val="3313537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For this GCSA training outreach, the topic of 303(d) priority area inspections has been broken into three narrated PowerPoint modules.</a:t>
            </a:r>
          </a:p>
          <a:p>
            <a:pPr marL="171450" indent="-171450">
              <a:buFont typeface="Arial" panose="020B0604020202020204" pitchFamily="34" charset="0"/>
              <a:buChar char="•"/>
            </a:pPr>
            <a:r>
              <a:rPr lang="en-US" dirty="0"/>
              <a:t>Today’s Module 1 will provide an overview of 303(d) impairment and Oklahoma’s water quality standards (WQS).</a:t>
            </a:r>
          </a:p>
          <a:p>
            <a:pPr marL="171450" indent="-171450">
              <a:buFont typeface="Arial" panose="020B0604020202020204" pitchFamily="34" charset="0"/>
              <a:buChar char="•"/>
            </a:pPr>
            <a:r>
              <a:rPr lang="en-US" dirty="0"/>
              <a:t>Module 2 will address greater details of the 303(d) requirements in OKR04 and specific technical issues important to 303(d) impairment. </a:t>
            </a:r>
          </a:p>
          <a:p>
            <a:pPr marL="171450" indent="-171450">
              <a:buFont typeface="Arial" panose="020B0604020202020204" pitchFamily="34" charset="0"/>
              <a:buChar char="•"/>
            </a:pPr>
            <a:r>
              <a:rPr lang="en-US" dirty="0"/>
              <a:t>Module 3 will focus on the technical aspects of lake and biological impairment and field inspection methods.</a:t>
            </a:r>
          </a:p>
        </p:txBody>
      </p:sp>
      <p:sp>
        <p:nvSpPr>
          <p:cNvPr id="4" name="Slide Number Placeholder 3"/>
          <p:cNvSpPr>
            <a:spLocks noGrp="1"/>
          </p:cNvSpPr>
          <p:nvPr>
            <p:ph type="sldNum" sz="quarter" idx="5"/>
          </p:nvPr>
        </p:nvSpPr>
        <p:spPr/>
        <p:txBody>
          <a:bodyPr/>
          <a:lstStyle/>
          <a:p>
            <a:fld id="{09424EF8-F714-455C-84DB-A6F22B8F98D0}" type="slidenum">
              <a:rPr lang="en-US" smtClean="0"/>
              <a:t>3</a:t>
            </a:fld>
            <a:endParaRPr lang="en-US" dirty="0"/>
          </a:p>
        </p:txBody>
      </p:sp>
    </p:spTree>
    <p:extLst>
      <p:ext uri="{BB962C8B-B14F-4D97-AF65-F5344CB8AC3E}">
        <p14:creationId xmlns:p14="http://schemas.microsoft.com/office/powerpoint/2010/main" val="378574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next two slides present the latest version (as of mid-September) of GCSA Meetings through Calendar Year (CY) 2021.</a:t>
            </a:r>
          </a:p>
          <a:p>
            <a:pPr marL="171450" indent="-171450">
              <a:buFont typeface="Arial" panose="020B0604020202020204" pitchFamily="34" charset="0"/>
              <a:buChar char="•"/>
            </a:pPr>
            <a:r>
              <a:rPr lang="en-US" dirty="0"/>
              <a:t>All Zoom meetings scheduled for the first half of 2021 were held, including the three offering DEQ operator license renewal training.</a:t>
            </a:r>
          </a:p>
          <a:p>
            <a:pPr marL="171450" indent="-171450">
              <a:buFont typeface="Arial" panose="020B0604020202020204" pitchFamily="34" charset="0"/>
              <a:buChar char="•"/>
            </a:pPr>
            <a:r>
              <a:rPr lang="en-US" dirty="0"/>
              <a:t>The last quarter’s previously scheduled meetings on TMDL and sampling issues have been replaced by SWMP related topics.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03933BF-5A18-47D1-94B5-DB382BEF4A61}" type="slidenum">
              <a:rPr lang="en-US" smtClean="0"/>
              <a:t>4</a:t>
            </a:fld>
            <a:endParaRPr lang="en-US" dirty="0"/>
          </a:p>
        </p:txBody>
      </p:sp>
    </p:spTree>
    <p:extLst>
      <p:ext uri="{BB962C8B-B14F-4D97-AF65-F5344CB8AC3E}">
        <p14:creationId xmlns:p14="http://schemas.microsoft.com/office/powerpoint/2010/main" val="521129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August 18</a:t>
            </a:r>
            <a:r>
              <a:rPr lang="en-US" baseline="30000" dirty="0"/>
              <a:t>th</a:t>
            </a:r>
            <a:r>
              <a:rPr lang="en-US" dirty="0"/>
              <a:t> Zoom meeting had to be cancelled due to an INCOG quarantine issue.</a:t>
            </a:r>
          </a:p>
          <a:p>
            <a:pPr marL="171450" indent="-171450">
              <a:buFont typeface="Arial" panose="020B0604020202020204" pitchFamily="34" charset="0"/>
              <a:buChar char="•"/>
            </a:pPr>
            <a:r>
              <a:rPr lang="en-US" dirty="0"/>
              <a:t>The meeting topics are being converted into three narrated and annotated PowerPoints for local training use.</a:t>
            </a:r>
          </a:p>
          <a:p>
            <a:pPr marL="171450" indent="-171450">
              <a:buFont typeface="Arial" panose="020B0604020202020204" pitchFamily="34" charset="0"/>
              <a:buChar char="•"/>
            </a:pPr>
            <a:r>
              <a:rPr lang="en-US" dirty="0"/>
              <a:t>These 3 narrated and annotated training module PowerPoints will be posted on the GCSA Member Resources web page.</a:t>
            </a:r>
          </a:p>
          <a:p>
            <a:pPr marL="171450" indent="-171450">
              <a:buFont typeface="Arial" panose="020B0604020202020204" pitchFamily="34" charset="0"/>
              <a:buChar char="•"/>
            </a:pPr>
            <a:r>
              <a:rPr lang="en-US" dirty="0"/>
              <a:t>DEQ has begun to request SWMP reviews of certain MS4s, with more requests planned for 2022.</a:t>
            </a:r>
          </a:p>
          <a:p>
            <a:pPr marL="171450" indent="-171450">
              <a:buFont typeface="Arial" panose="020B0604020202020204" pitchFamily="34" charset="0"/>
              <a:buChar char="•"/>
            </a:pPr>
            <a:r>
              <a:rPr lang="en-US" dirty="0"/>
              <a:t>This changes INCOG’s priorities and GCSA support schedules for the next 4 months to complete a SWMP template </a:t>
            </a:r>
            <a:r>
              <a:rPr lang="en-US"/>
              <a:t>and guidance.</a:t>
            </a:r>
            <a:endParaRPr lang="en-US" dirty="0"/>
          </a:p>
          <a:p>
            <a:pPr marL="171450" indent="-171450">
              <a:buFont typeface="Arial" panose="020B0604020202020204" pitchFamily="34" charset="0"/>
              <a:buChar char="•"/>
            </a:pPr>
            <a:r>
              <a:rPr lang="en-US" dirty="0"/>
              <a:t>INCOG recently prepared a GCSA News Bulletin and Announcement on these changes along with a new Fiscal Year (FY) GCSA training and meeting schedule. </a:t>
            </a:r>
          </a:p>
        </p:txBody>
      </p:sp>
      <p:sp>
        <p:nvSpPr>
          <p:cNvPr id="4" name="Slide Number Placeholder 3"/>
          <p:cNvSpPr>
            <a:spLocks noGrp="1"/>
          </p:cNvSpPr>
          <p:nvPr>
            <p:ph type="sldNum" sz="quarter" idx="5"/>
          </p:nvPr>
        </p:nvSpPr>
        <p:spPr/>
        <p:txBody>
          <a:bodyPr/>
          <a:lstStyle/>
          <a:p>
            <a:fld id="{703933BF-5A18-47D1-94B5-DB382BEF4A61}" type="slidenum">
              <a:rPr lang="en-US" smtClean="0"/>
              <a:t>5</a:t>
            </a:fld>
            <a:endParaRPr lang="en-US" dirty="0"/>
          </a:p>
        </p:txBody>
      </p:sp>
    </p:spTree>
    <p:extLst>
      <p:ext uri="{BB962C8B-B14F-4D97-AF65-F5344CB8AC3E}">
        <p14:creationId xmlns:p14="http://schemas.microsoft.com/office/powerpoint/2010/main" val="711418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have many new GCSA member program managers who have limited background in stormwater permits, so a brief refresher is needed on the federal rule basis of OKR04.</a:t>
            </a:r>
          </a:p>
          <a:p>
            <a:pPr marL="171450" indent="-171450">
              <a:buFont typeface="Arial" panose="020B0604020202020204" pitchFamily="34" charset="0"/>
              <a:buChar char="•"/>
            </a:pPr>
            <a:r>
              <a:rPr lang="en-US" dirty="0"/>
              <a:t>DEQ covers three types of stormwater “general permits”: OKR04 (small municipal), OKR05 (industrial) and OKR10 (construction).</a:t>
            </a:r>
          </a:p>
          <a:p>
            <a:pPr marL="171450" indent="-171450">
              <a:buFont typeface="Arial" panose="020B0604020202020204" pitchFamily="34" charset="0"/>
              <a:buChar char="•"/>
            </a:pPr>
            <a:r>
              <a:rPr lang="en-US" dirty="0"/>
              <a:t>In addition, DEQ allows individual permits for stormwater, but nearly all dischargers opt for coverage under general permits.</a:t>
            </a:r>
          </a:p>
          <a:p>
            <a:pPr marL="171450" indent="-171450">
              <a:buFont typeface="Arial" panose="020B0604020202020204" pitchFamily="34" charset="0"/>
              <a:buChar char="•"/>
            </a:pPr>
            <a:r>
              <a:rPr lang="en-US" dirty="0"/>
              <a:t>All stormwater permits are required by the federal Clean Water Act (CWA) which is implemented under EPA regulations.</a:t>
            </a:r>
          </a:p>
          <a:p>
            <a:pPr marL="171450" indent="-171450">
              <a:buFont typeface="Arial" panose="020B0604020202020204" pitchFamily="34" charset="0"/>
              <a:buChar char="•"/>
            </a:pPr>
            <a:r>
              <a:rPr lang="en-US" dirty="0"/>
              <a:t>In the late 1990s, EPA granted DEQ responsibility (“primacy”) for managing Oklahoma’s stormwater permitting programs.</a:t>
            </a:r>
          </a:p>
          <a:p>
            <a:pPr marL="171450" indent="-171450">
              <a:buFont typeface="Arial" panose="020B0604020202020204" pitchFamily="34" charset="0"/>
              <a:buChar char="•"/>
            </a:pPr>
            <a:r>
              <a:rPr lang="en-US" dirty="0"/>
              <a:t>EPA retained authority over stormwater permitting of Indian Tribes, and different Oklahoma state agencies cover stormwater discharges from certain agricultural and oil and gas activities.</a:t>
            </a:r>
          </a:p>
          <a:p>
            <a:pPr marL="171450" indent="-171450">
              <a:buFont typeface="Arial" panose="020B0604020202020204" pitchFamily="34" charset="0"/>
              <a:buChar char="•"/>
            </a:pPr>
            <a:r>
              <a:rPr lang="en-US" dirty="0"/>
              <a:t>EPA’s stormwater rules were adopted “by reference” in state statutes. These include 40 CFR Parts 122 – 124.</a:t>
            </a:r>
          </a:p>
          <a:p>
            <a:pPr marL="171450" indent="-171450">
              <a:buFont typeface="Arial" panose="020B0604020202020204" pitchFamily="34" charset="0"/>
              <a:buChar char="•"/>
            </a:pPr>
            <a:r>
              <a:rPr lang="en-US" dirty="0"/>
              <a:t>Part 122.26 contains the bulk of EPA’s stormwater regulations, but there are stormwater requirements in many other CFR parts.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03933BF-5A18-47D1-94B5-DB382BEF4A61}" type="slidenum">
              <a:rPr lang="en-US" smtClean="0"/>
              <a:t>6</a:t>
            </a:fld>
            <a:endParaRPr lang="en-US" dirty="0"/>
          </a:p>
        </p:txBody>
      </p:sp>
    </p:spTree>
    <p:extLst>
      <p:ext uri="{BB962C8B-B14F-4D97-AF65-F5344CB8AC3E}">
        <p14:creationId xmlns:p14="http://schemas.microsoft.com/office/powerpoint/2010/main" val="2470774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40 CFR Part 122 is divided into 4 sub-parts (A through D).</a:t>
            </a:r>
          </a:p>
          <a:p>
            <a:pPr marL="171450" indent="-171450">
              <a:buFont typeface="Arial" panose="020B0604020202020204" pitchFamily="34" charset="0"/>
              <a:buChar char="•"/>
            </a:pPr>
            <a:r>
              <a:rPr lang="en-US" dirty="0"/>
              <a:t>The links in this slide take you to online copies of each subpart.</a:t>
            </a:r>
          </a:p>
          <a:p>
            <a:pPr marL="171450" indent="-171450">
              <a:buFont typeface="Arial" panose="020B0604020202020204" pitchFamily="34" charset="0"/>
              <a:buChar char="•"/>
            </a:pPr>
            <a:r>
              <a:rPr lang="en-US" dirty="0"/>
              <a:t>Subpart B includes Part 122.26, the bulk of EPA’s stormwater provisions.</a:t>
            </a:r>
          </a:p>
          <a:p>
            <a:pPr marL="171450" indent="-171450">
              <a:buFont typeface="Arial" panose="020B0604020202020204" pitchFamily="34" charset="0"/>
              <a:buChar char="•"/>
            </a:pPr>
            <a:r>
              <a:rPr lang="en-US" dirty="0"/>
              <a:t>It is not necessary to refer to EPA rules for stormwater permit compliance, but sometimes it’s important to see where general permit passages come from.</a:t>
            </a:r>
          </a:p>
        </p:txBody>
      </p:sp>
      <p:sp>
        <p:nvSpPr>
          <p:cNvPr id="4" name="Slide Number Placeholder 3"/>
          <p:cNvSpPr>
            <a:spLocks noGrp="1"/>
          </p:cNvSpPr>
          <p:nvPr>
            <p:ph type="sldNum" sz="quarter" idx="5"/>
          </p:nvPr>
        </p:nvSpPr>
        <p:spPr/>
        <p:txBody>
          <a:bodyPr/>
          <a:lstStyle/>
          <a:p>
            <a:fld id="{09424EF8-F714-455C-84DB-A6F22B8F98D0}" type="slidenum">
              <a:rPr lang="en-US" smtClean="0"/>
              <a:t>7</a:t>
            </a:fld>
            <a:endParaRPr lang="en-US" dirty="0"/>
          </a:p>
        </p:txBody>
      </p:sp>
    </p:spTree>
    <p:extLst>
      <p:ext uri="{BB962C8B-B14F-4D97-AF65-F5344CB8AC3E}">
        <p14:creationId xmlns:p14="http://schemas.microsoft.com/office/powerpoint/2010/main" val="800324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OKR04 Part VII.A contains the penalty provisions for OKR04 permit noncompliance.</a:t>
            </a:r>
          </a:p>
          <a:p>
            <a:pPr marL="171450" indent="-171450">
              <a:buFont typeface="Arial" panose="020B0604020202020204" pitchFamily="34" charset="0"/>
              <a:buChar char="•"/>
            </a:pPr>
            <a:r>
              <a:rPr lang="en-US" dirty="0"/>
              <a:t>There are 4 types of noncompliance, each having its own set of penalties.</a:t>
            </a:r>
          </a:p>
          <a:p>
            <a:pPr marL="171450" indent="-171450">
              <a:buFont typeface="Arial" panose="020B0604020202020204" pitchFamily="34" charset="0"/>
              <a:buChar char="•"/>
            </a:pPr>
            <a:r>
              <a:rPr lang="en-US" dirty="0"/>
              <a:t>The OKR04 penalty provisions closely mirror those in EPA rules and state statutes for permit noncompliance for other types of discharges, such as from wastewater treatment.</a:t>
            </a:r>
          </a:p>
          <a:p>
            <a:pPr marL="171450" indent="-171450">
              <a:buFont typeface="Arial" panose="020B0604020202020204" pitchFamily="34" charset="0"/>
              <a:buChar char="•"/>
            </a:pPr>
            <a:r>
              <a:rPr lang="en-US" dirty="0"/>
              <a:t>DEQ has the authority to enforce OKR04 using these penalty provisions and they are doing so as needed.</a:t>
            </a:r>
          </a:p>
        </p:txBody>
      </p:sp>
      <p:sp>
        <p:nvSpPr>
          <p:cNvPr id="4" name="Slide Number Placeholder 3"/>
          <p:cNvSpPr>
            <a:spLocks noGrp="1"/>
          </p:cNvSpPr>
          <p:nvPr>
            <p:ph type="sldNum" sz="quarter" idx="5"/>
          </p:nvPr>
        </p:nvSpPr>
        <p:spPr/>
        <p:txBody>
          <a:bodyPr/>
          <a:lstStyle/>
          <a:p>
            <a:fld id="{703933BF-5A18-47D1-94B5-DB382BEF4A61}" type="slidenum">
              <a:rPr lang="en-US" smtClean="0"/>
              <a:t>8</a:t>
            </a:fld>
            <a:endParaRPr lang="en-US" dirty="0"/>
          </a:p>
        </p:txBody>
      </p:sp>
    </p:spTree>
    <p:extLst>
      <p:ext uri="{BB962C8B-B14F-4D97-AF65-F5344CB8AC3E}">
        <p14:creationId xmlns:p14="http://schemas.microsoft.com/office/powerpoint/2010/main" val="1852145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OKR04 Part IV is titled “Special Conditions and Compliance With Water Quality Standards”.</a:t>
            </a:r>
          </a:p>
          <a:p>
            <a:pPr marL="171450" indent="-171450">
              <a:buFont typeface="Arial" panose="020B0604020202020204" pitchFamily="34" charset="0"/>
              <a:buChar char="•"/>
            </a:pPr>
            <a:r>
              <a:rPr lang="en-US" dirty="0"/>
              <a:t>This is the main area of the permit addressing 303(d) impairment and TMDLs.</a:t>
            </a:r>
          </a:p>
          <a:p>
            <a:pPr marL="171450" indent="-171450">
              <a:buFont typeface="Arial" panose="020B0604020202020204" pitchFamily="34" charset="0"/>
              <a:buChar char="•"/>
            </a:pPr>
            <a:r>
              <a:rPr lang="en-US" dirty="0"/>
              <a:t>Part IV also has a single but very important paragraph for addressing Outstanding Resource Waters (ORW).</a:t>
            </a:r>
          </a:p>
          <a:p>
            <a:pPr marL="171450" indent="-171450">
              <a:buFont typeface="Arial" panose="020B0604020202020204" pitchFamily="34" charset="0"/>
              <a:buChar char="•"/>
            </a:pPr>
            <a:r>
              <a:rPr lang="en-US" dirty="0"/>
              <a:t>Aquatic Resources of Concern (ARC) are another type of sensitive waters requiring special attention, but ARC requirements are spread in different places in the permit.</a:t>
            </a:r>
          </a:p>
          <a:p>
            <a:pPr marL="171450" indent="-171450">
              <a:buFont typeface="Arial" panose="020B0604020202020204" pitchFamily="34" charset="0"/>
              <a:buChar char="•"/>
            </a:pPr>
            <a:r>
              <a:rPr lang="en-US" dirty="0"/>
              <a:t>To find all OKR04 provisions addressing any of these “Sensitive Waters”, it’s best to do a word search of the permit document.</a:t>
            </a:r>
          </a:p>
          <a:p>
            <a:pPr marL="171450" indent="-171450">
              <a:buFont typeface="Arial" panose="020B0604020202020204" pitchFamily="34" charset="0"/>
              <a:buChar char="•"/>
            </a:pPr>
            <a:r>
              <a:rPr lang="en-US" dirty="0"/>
              <a:t>Addressing OKR04’s requirements for TMDLs is a work in progress by DEQ with important implementation aspects still undecided.</a:t>
            </a:r>
          </a:p>
          <a:p>
            <a:pPr marL="171450" indent="-171450">
              <a:buFont typeface="Arial" panose="020B0604020202020204" pitchFamily="34" charset="0"/>
              <a:buChar char="•"/>
            </a:pPr>
            <a:r>
              <a:rPr lang="en-US" dirty="0"/>
              <a:t>Fortunately OKR04 allows several years for TMDL implementation strategies to be finalized.</a:t>
            </a:r>
          </a:p>
          <a:p>
            <a:pPr marL="171450" indent="-171450">
              <a:buFont typeface="Arial" panose="020B0604020202020204" pitchFamily="34" charset="0"/>
              <a:buChar char="•"/>
            </a:pPr>
            <a:r>
              <a:rPr lang="en-US" dirty="0"/>
              <a:t>The OKR04 requirements to address 303(d) impairment did not significantly change in the new 2021 permit, but many MS4s still struggle with 303(d) compliance.</a:t>
            </a:r>
          </a:p>
        </p:txBody>
      </p:sp>
      <p:sp>
        <p:nvSpPr>
          <p:cNvPr id="4" name="Slide Number Placeholder 3"/>
          <p:cNvSpPr>
            <a:spLocks noGrp="1"/>
          </p:cNvSpPr>
          <p:nvPr>
            <p:ph type="sldNum" sz="quarter" idx="5"/>
          </p:nvPr>
        </p:nvSpPr>
        <p:spPr/>
        <p:txBody>
          <a:bodyPr/>
          <a:lstStyle/>
          <a:p>
            <a:fld id="{703933BF-5A18-47D1-94B5-DB382BEF4A61}" type="slidenum">
              <a:rPr lang="en-US" smtClean="0"/>
              <a:t>9</a:t>
            </a:fld>
            <a:endParaRPr lang="en-US" dirty="0"/>
          </a:p>
        </p:txBody>
      </p:sp>
    </p:spTree>
    <p:extLst>
      <p:ext uri="{BB962C8B-B14F-4D97-AF65-F5344CB8AC3E}">
        <p14:creationId xmlns:p14="http://schemas.microsoft.com/office/powerpoint/2010/main" val="3844538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9D011E-A785-4B82-9C3E-C80F9460C5E7}" type="datetime1">
              <a:rPr lang="en-US" smtClean="0"/>
              <a:t>9/24/2021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EF7911-DC9B-4A2A-BA69-BD22654B71C5}" type="slidenum">
              <a:rPr lang="en-US" smtClean="0"/>
              <a:t>‹#›</a:t>
            </a:fld>
            <a:endParaRPr lang="en-US" dirty="0"/>
          </a:p>
        </p:txBody>
      </p:sp>
    </p:spTree>
    <p:extLst>
      <p:ext uri="{BB962C8B-B14F-4D97-AF65-F5344CB8AC3E}">
        <p14:creationId xmlns:p14="http://schemas.microsoft.com/office/powerpoint/2010/main" val="238781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3BFE78-E8DC-458E-BAA4-8588BDCAC950}" type="datetime1">
              <a:rPr lang="en-US" smtClean="0"/>
              <a:t>9/24/2021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EF7911-DC9B-4A2A-BA69-BD22654B71C5}" type="slidenum">
              <a:rPr lang="en-US" smtClean="0"/>
              <a:t>‹#›</a:t>
            </a:fld>
            <a:endParaRPr lang="en-US" dirty="0"/>
          </a:p>
        </p:txBody>
      </p:sp>
    </p:spTree>
    <p:extLst>
      <p:ext uri="{BB962C8B-B14F-4D97-AF65-F5344CB8AC3E}">
        <p14:creationId xmlns:p14="http://schemas.microsoft.com/office/powerpoint/2010/main" val="53207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F86D2-B48D-427B-B020-5946F3799724}" type="datetime1">
              <a:rPr lang="en-US" smtClean="0"/>
              <a:t>9/24/2021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EF7911-DC9B-4A2A-BA69-BD22654B71C5}" type="slidenum">
              <a:rPr lang="en-US" smtClean="0"/>
              <a:t>‹#›</a:t>
            </a:fld>
            <a:endParaRPr lang="en-US" dirty="0"/>
          </a:p>
        </p:txBody>
      </p:sp>
    </p:spTree>
    <p:extLst>
      <p:ext uri="{BB962C8B-B14F-4D97-AF65-F5344CB8AC3E}">
        <p14:creationId xmlns:p14="http://schemas.microsoft.com/office/powerpoint/2010/main" val="1268435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C8EA71-2C53-4F6D-A0E9-F2A262C525D2}" type="datetime1">
              <a:rPr lang="en-US" smtClean="0"/>
              <a:t>9/24/2021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EF7911-DC9B-4A2A-BA69-BD22654B71C5}" type="slidenum">
              <a:rPr lang="en-US" smtClean="0"/>
              <a:t>‹#›</a:t>
            </a:fld>
            <a:endParaRPr lang="en-US" dirty="0"/>
          </a:p>
        </p:txBody>
      </p:sp>
    </p:spTree>
    <p:extLst>
      <p:ext uri="{BB962C8B-B14F-4D97-AF65-F5344CB8AC3E}">
        <p14:creationId xmlns:p14="http://schemas.microsoft.com/office/powerpoint/2010/main" val="2387163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7D0ECA-4923-4C4E-B905-908D71F8CEB5}" type="datetime1">
              <a:rPr lang="en-US" smtClean="0"/>
              <a:t>9/24/2021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EF7911-DC9B-4A2A-BA69-BD22654B71C5}" type="slidenum">
              <a:rPr lang="en-US" smtClean="0"/>
              <a:t>‹#›</a:t>
            </a:fld>
            <a:endParaRPr lang="en-US" dirty="0"/>
          </a:p>
        </p:txBody>
      </p:sp>
    </p:spTree>
    <p:extLst>
      <p:ext uri="{BB962C8B-B14F-4D97-AF65-F5344CB8AC3E}">
        <p14:creationId xmlns:p14="http://schemas.microsoft.com/office/powerpoint/2010/main" val="582029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F0C4EA-0A2F-43A0-9B4F-29DFF34E9604}" type="datetime1">
              <a:rPr lang="en-US" smtClean="0"/>
              <a:t>9/24/2021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EF7911-DC9B-4A2A-BA69-BD22654B71C5}" type="slidenum">
              <a:rPr lang="en-US" smtClean="0"/>
              <a:t>‹#›</a:t>
            </a:fld>
            <a:endParaRPr lang="en-US" dirty="0"/>
          </a:p>
        </p:txBody>
      </p:sp>
    </p:spTree>
    <p:extLst>
      <p:ext uri="{BB962C8B-B14F-4D97-AF65-F5344CB8AC3E}">
        <p14:creationId xmlns:p14="http://schemas.microsoft.com/office/powerpoint/2010/main" val="3315068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2961B5-8228-4013-9CF7-9AADD0E6A2A2}" type="datetime1">
              <a:rPr lang="en-US" smtClean="0"/>
              <a:t>9/24/2021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6EF7911-DC9B-4A2A-BA69-BD22654B71C5}" type="slidenum">
              <a:rPr lang="en-US" smtClean="0"/>
              <a:t>‹#›</a:t>
            </a:fld>
            <a:endParaRPr lang="en-US" dirty="0"/>
          </a:p>
        </p:txBody>
      </p:sp>
    </p:spTree>
    <p:extLst>
      <p:ext uri="{BB962C8B-B14F-4D97-AF65-F5344CB8AC3E}">
        <p14:creationId xmlns:p14="http://schemas.microsoft.com/office/powerpoint/2010/main" val="2381848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312547-ABB0-4EA0-B470-C03D2CECE9AB}" type="datetime1">
              <a:rPr lang="en-US" smtClean="0"/>
              <a:t>9/24/2021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6EF7911-DC9B-4A2A-BA69-BD22654B71C5}" type="slidenum">
              <a:rPr lang="en-US" smtClean="0"/>
              <a:t>‹#›</a:t>
            </a:fld>
            <a:endParaRPr lang="en-US" dirty="0"/>
          </a:p>
        </p:txBody>
      </p:sp>
    </p:spTree>
    <p:extLst>
      <p:ext uri="{BB962C8B-B14F-4D97-AF65-F5344CB8AC3E}">
        <p14:creationId xmlns:p14="http://schemas.microsoft.com/office/powerpoint/2010/main" val="3442715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BDAF39-41F1-4F8D-825A-A8B2E412C6D0}" type="datetime1">
              <a:rPr lang="en-US" smtClean="0"/>
              <a:t>9/24/2021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6EF7911-DC9B-4A2A-BA69-BD22654B71C5}" type="slidenum">
              <a:rPr lang="en-US" smtClean="0"/>
              <a:t>‹#›</a:t>
            </a:fld>
            <a:endParaRPr lang="en-US" dirty="0"/>
          </a:p>
        </p:txBody>
      </p:sp>
    </p:spTree>
    <p:extLst>
      <p:ext uri="{BB962C8B-B14F-4D97-AF65-F5344CB8AC3E}">
        <p14:creationId xmlns:p14="http://schemas.microsoft.com/office/powerpoint/2010/main" val="708270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F73086-7BB1-4415-841A-DEFC31A40141}" type="datetime1">
              <a:rPr lang="en-US" smtClean="0"/>
              <a:t>9/24/2021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EF7911-DC9B-4A2A-BA69-BD22654B71C5}" type="slidenum">
              <a:rPr lang="en-US" smtClean="0"/>
              <a:t>‹#›</a:t>
            </a:fld>
            <a:endParaRPr lang="en-US" dirty="0"/>
          </a:p>
        </p:txBody>
      </p:sp>
    </p:spTree>
    <p:extLst>
      <p:ext uri="{BB962C8B-B14F-4D97-AF65-F5344CB8AC3E}">
        <p14:creationId xmlns:p14="http://schemas.microsoft.com/office/powerpoint/2010/main" val="1346816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171C0C-FB0B-4C3F-A6FA-93CE82DAB2A5}" type="datetime1">
              <a:rPr lang="en-US" smtClean="0"/>
              <a:t>9/24/2021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EF7911-DC9B-4A2A-BA69-BD22654B71C5}" type="slidenum">
              <a:rPr lang="en-US" smtClean="0"/>
              <a:t>‹#›</a:t>
            </a:fld>
            <a:endParaRPr lang="en-US" dirty="0"/>
          </a:p>
        </p:txBody>
      </p:sp>
    </p:spTree>
    <p:extLst>
      <p:ext uri="{BB962C8B-B14F-4D97-AF65-F5344CB8AC3E}">
        <p14:creationId xmlns:p14="http://schemas.microsoft.com/office/powerpoint/2010/main" val="3175959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D554FF-9E53-4DFD-BB1B-F49FE512E45C}" type="datetime1">
              <a:rPr lang="en-US" smtClean="0"/>
              <a:t>9/24/2021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EF7911-DC9B-4A2A-BA69-BD22654B71C5}" type="slidenum">
              <a:rPr lang="en-US" smtClean="0"/>
              <a:t>‹#›</a:t>
            </a:fld>
            <a:endParaRPr lang="en-US" dirty="0"/>
          </a:p>
        </p:txBody>
      </p:sp>
    </p:spTree>
    <p:extLst>
      <p:ext uri="{BB962C8B-B14F-4D97-AF65-F5344CB8AC3E}">
        <p14:creationId xmlns:p14="http://schemas.microsoft.com/office/powerpoint/2010/main" val="348546637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7.xml"/><Relationship Id="rId7" Type="http://schemas.openxmlformats.org/officeDocument/2006/relationships/hyperlink" Target="mailto:vseaman@incog.org"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notesSlide" Target="../notesSlides/notesSlide16.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1.xml"/><Relationship Id="rId4" Type="http://schemas.openxmlformats.org/officeDocument/2006/relationships/notesSlide" Target="../notesSlides/notesSlide3.xml"/><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hyperlink" Target="https://www.ecfr.gov/cgi-bin/text-idx?SID=45d8cfa1e69519ca53a1f66175dc3269&amp;mc=true&amp;node=pt40.24.122&amp;rgn=div5#sp40.24.122.d" TargetMode="External"/><Relationship Id="rId3" Type="http://schemas.openxmlformats.org/officeDocument/2006/relationships/slideLayout" Target="../slideLayouts/slideLayout2.xml"/><Relationship Id="rId7" Type="http://schemas.openxmlformats.org/officeDocument/2006/relationships/hyperlink" Target="https://www.ecfr.gov/cgi-bin/text-idx?SID=45d8cfa1e69519ca53a1f66175dc3269&amp;mc=true&amp;node=pt40.24.122&amp;rgn=div5#sp40.24.122.c"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ecfr.gov/cgi-bin/text-idx?SID=45d8cfa1e69519ca53a1f66175dc3269&amp;mc=true&amp;node=pt40.24.122&amp;rgn=div5#sp40.24.122.b" TargetMode="External"/><Relationship Id="rId5" Type="http://schemas.openxmlformats.org/officeDocument/2006/relationships/hyperlink" Target="https://www.ecfr.gov/cgi-bin/text-idx?SID=45d8cfa1e69519ca53a1f66175dc3269&amp;mc=true&amp;node=pt40.24.122&amp;rgn=div5#sp40.24.122.a" TargetMode="External"/><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0030" y="4892040"/>
            <a:ext cx="8661654"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778" name="Rectangle 2"/>
          <p:cNvSpPr>
            <a:spLocks noGrp="1" noChangeArrowheads="1"/>
          </p:cNvSpPr>
          <p:nvPr>
            <p:ph type="ctrTitle"/>
          </p:nvPr>
        </p:nvSpPr>
        <p:spPr>
          <a:xfrm>
            <a:off x="539014" y="5091762"/>
            <a:ext cx="5613590" cy="1264588"/>
          </a:xfrm>
        </p:spPr>
        <p:txBody>
          <a:bodyPr anchor="ctr">
            <a:normAutofit/>
          </a:bodyPr>
          <a:lstStyle/>
          <a:p>
            <a:pPr algn="l"/>
            <a:r>
              <a:rPr lang="en-US" sz="4000" dirty="0">
                <a:solidFill>
                  <a:srgbClr val="FFFFFF"/>
                </a:solidFill>
                <a:latin typeface="Calibri" pitchFamily="34" charset="0"/>
              </a:rPr>
              <a:t>OKR04 Required 303(d) Priority Area Inspections</a:t>
            </a:r>
          </a:p>
        </p:txBody>
      </p:sp>
      <p:sp>
        <p:nvSpPr>
          <p:cNvPr id="75779" name="Rectangle 3"/>
          <p:cNvSpPr>
            <a:spLocks noGrp="1" noChangeArrowheads="1"/>
          </p:cNvSpPr>
          <p:nvPr>
            <p:ph type="subTitle" idx="1"/>
          </p:nvPr>
        </p:nvSpPr>
        <p:spPr>
          <a:xfrm>
            <a:off x="6379031" y="4977245"/>
            <a:ext cx="2522649" cy="1444336"/>
          </a:xfrm>
        </p:spPr>
        <p:txBody>
          <a:bodyPr anchor="ctr">
            <a:noAutofit/>
          </a:bodyPr>
          <a:lstStyle/>
          <a:p>
            <a:pPr algn="l">
              <a:lnSpc>
                <a:spcPct val="100000"/>
              </a:lnSpc>
              <a:spcBef>
                <a:spcPts val="0"/>
              </a:spcBef>
              <a:spcAft>
                <a:spcPts val="600"/>
              </a:spcAft>
            </a:pPr>
            <a:r>
              <a:rPr lang="en-US" sz="2000" b="1" dirty="0">
                <a:solidFill>
                  <a:schemeClr val="accent1">
                    <a:lumMod val="20000"/>
                    <a:lumOff val="80000"/>
                  </a:schemeClr>
                </a:solidFill>
                <a:effectLst>
                  <a:outerShdw blurRad="38100" dist="38100" dir="2700000" algn="tl">
                    <a:srgbClr val="000000">
                      <a:alpha val="43137"/>
                    </a:srgbClr>
                  </a:outerShdw>
                </a:effectLst>
                <a:latin typeface="Calibri" pitchFamily="34" charset="0"/>
              </a:rPr>
              <a:t>Prepared by INCOG</a:t>
            </a:r>
          </a:p>
          <a:p>
            <a:pPr algn="l">
              <a:lnSpc>
                <a:spcPct val="100000"/>
              </a:lnSpc>
              <a:spcBef>
                <a:spcPts val="0"/>
              </a:spcBef>
              <a:spcAft>
                <a:spcPts val="600"/>
              </a:spcAft>
            </a:pPr>
            <a:r>
              <a:rPr lang="en-US" sz="2000" dirty="0">
                <a:solidFill>
                  <a:schemeClr val="accent1">
                    <a:lumMod val="20000"/>
                    <a:lumOff val="80000"/>
                  </a:schemeClr>
                </a:solidFill>
                <a:effectLst>
                  <a:outerShdw blurRad="38100" dist="38100" dir="2700000" algn="tl">
                    <a:srgbClr val="000000">
                      <a:alpha val="43137"/>
                    </a:srgbClr>
                  </a:outerShdw>
                </a:effectLst>
                <a:latin typeface="Calibri" pitchFamily="34" charset="0"/>
              </a:rPr>
              <a:t>GCSA Training Module </a:t>
            </a:r>
          </a:p>
          <a:p>
            <a:pPr algn="l">
              <a:lnSpc>
                <a:spcPct val="100000"/>
              </a:lnSpc>
              <a:spcBef>
                <a:spcPts val="0"/>
              </a:spcBef>
              <a:spcAft>
                <a:spcPts val="600"/>
              </a:spcAft>
            </a:pPr>
            <a:r>
              <a:rPr lang="en-US" b="1" dirty="0">
                <a:solidFill>
                  <a:schemeClr val="bg1"/>
                </a:solidFill>
                <a:effectLst>
                  <a:outerShdw blurRad="38100" dist="38100" dir="2700000" algn="tl">
                    <a:srgbClr val="000000">
                      <a:alpha val="43137"/>
                    </a:srgbClr>
                  </a:outerShdw>
                </a:effectLst>
                <a:latin typeface="Calibri" pitchFamily="34" charset="0"/>
              </a:rPr>
              <a:t>Part 1 of 3</a:t>
            </a:r>
          </a:p>
          <a:p>
            <a:pPr algn="l">
              <a:lnSpc>
                <a:spcPct val="100000"/>
              </a:lnSpc>
              <a:spcBef>
                <a:spcPts val="0"/>
              </a:spcBef>
              <a:spcAft>
                <a:spcPts val="600"/>
              </a:spcAft>
            </a:pPr>
            <a:r>
              <a:rPr lang="en-US" sz="2000" dirty="0">
                <a:solidFill>
                  <a:schemeClr val="accent1">
                    <a:lumMod val="20000"/>
                    <a:lumOff val="80000"/>
                  </a:schemeClr>
                </a:solidFill>
                <a:effectLst>
                  <a:outerShdw blurRad="38100" dist="38100" dir="2700000" algn="tl">
                    <a:srgbClr val="000000">
                      <a:alpha val="43137"/>
                    </a:srgbClr>
                  </a:outerShdw>
                </a:effectLst>
                <a:latin typeface="Calibri" pitchFamily="34" charset="0"/>
              </a:rPr>
              <a:t>September  2021</a:t>
            </a:r>
          </a:p>
        </p:txBody>
      </p:sp>
      <p:cxnSp>
        <p:nvCxnSpPr>
          <p:cNvPr id="79" name="Straight Connector 78">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4" name="Picture 3" descr="A body of water with trees in the background&#10;&#10;Description automatically generated">
            <a:extLst>
              <a:ext uri="{FF2B5EF4-FFF2-40B4-BE49-F238E27FC236}">
                <a16:creationId xmlns:a16="http://schemas.microsoft.com/office/drawing/2014/main" id="{5FB79BBF-564D-4283-937C-3EDBF4CD57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0030" y="190500"/>
            <a:ext cx="8661654" cy="4618008"/>
          </a:xfrm>
          <a:prstGeom prst="rect">
            <a:avLst/>
          </a:prstGeom>
        </p:spPr>
      </p:pic>
      <p:pic>
        <p:nvPicPr>
          <p:cNvPr id="5" name="Audio 4">
            <a:hlinkClick r:id="" action="ppaction://media"/>
            <a:extLst>
              <a:ext uri="{FF2B5EF4-FFF2-40B4-BE49-F238E27FC236}">
                <a16:creationId xmlns:a16="http://schemas.microsoft.com/office/drawing/2014/main" id="{DFA5D1AD-080B-4132-85A9-C0762311D8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80353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8195"/>
    </mc:Choice>
    <mc:Fallback xmlns="">
      <p:transition spd="slow" advTm="58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46-h97.JPG"/>
          <p:cNvPicPr>
            <a:picLocks noChangeAspect="1"/>
          </p:cNvPicPr>
          <p:nvPr/>
        </p:nvPicPr>
        <p:blipFill rotWithShape="1">
          <a:blip r:embed="rId5" cstate="print"/>
          <a:srcRect l="13471" r="7218"/>
          <a:stretch/>
        </p:blipFill>
        <p:spPr>
          <a:xfrm>
            <a:off x="2836718" y="10"/>
            <a:ext cx="6307280" cy="6857990"/>
          </a:xfrm>
          <a:prstGeom prst="rect">
            <a:avLst/>
          </a:prstGeom>
        </p:spPr>
      </p:pic>
      <p:sp>
        <p:nvSpPr>
          <p:cNvPr id="76" name="Rectangle 7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1" name="Text Box 3"/>
          <p:cNvSpPr txBox="1">
            <a:spLocks noChangeArrowheads="1"/>
          </p:cNvSpPr>
          <p:nvPr/>
        </p:nvSpPr>
        <p:spPr bwMode="auto">
          <a:xfrm>
            <a:off x="249382" y="365125"/>
            <a:ext cx="6774873" cy="113116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dirty="0">
                <a:latin typeface="+mj-lt"/>
                <a:ea typeface="+mj-ea"/>
                <a:cs typeface="+mj-cs"/>
              </a:rPr>
              <a:t>Oklahoma WQS Beneficial Uses</a:t>
            </a:r>
          </a:p>
        </p:txBody>
      </p:sp>
      <p:sp>
        <p:nvSpPr>
          <p:cNvPr id="17410" name="Rectangle 2"/>
          <p:cNvSpPr>
            <a:spLocks noChangeArrowheads="1"/>
          </p:cNvSpPr>
          <p:nvPr/>
        </p:nvSpPr>
        <p:spPr bwMode="auto">
          <a:xfrm>
            <a:off x="280551" y="1298863"/>
            <a:ext cx="6577447" cy="5278581"/>
          </a:xfrm>
          <a:prstGeom prst="rect">
            <a:avLst/>
          </a:prstGeom>
        </p:spPr>
        <p:txBody>
          <a:bodyPr vert="horz" lIns="91440" tIns="45720" rIns="91440" bIns="45720" rtlCol="0">
            <a:normAutofit lnSpcReduction="10000"/>
          </a:bodyPr>
          <a:lstStyle/>
          <a:p>
            <a:pPr indent="-228600">
              <a:spcAft>
                <a:spcPts val="1200"/>
              </a:spcAft>
              <a:buFont typeface="Arial" panose="020B0604020202020204" pitchFamily="34" charset="0"/>
              <a:buChar char="•"/>
            </a:pPr>
            <a:r>
              <a:rPr lang="en-US" sz="2000" dirty="0"/>
              <a:t>Public and Private </a:t>
            </a:r>
            <a:r>
              <a:rPr lang="en-US" sz="2000" u="sng" dirty="0"/>
              <a:t>Water Supply</a:t>
            </a:r>
          </a:p>
          <a:p>
            <a:pPr indent="-228600">
              <a:spcAft>
                <a:spcPts val="1200"/>
              </a:spcAft>
              <a:buFont typeface="Arial" panose="020B0604020202020204" pitchFamily="34" charset="0"/>
              <a:buChar char="•"/>
            </a:pPr>
            <a:r>
              <a:rPr lang="en-US" sz="2000" dirty="0"/>
              <a:t>Emergency </a:t>
            </a:r>
            <a:r>
              <a:rPr lang="en-US" sz="2000" u="sng" dirty="0"/>
              <a:t>Water Supply</a:t>
            </a:r>
          </a:p>
          <a:p>
            <a:pPr indent="-228600">
              <a:spcAft>
                <a:spcPts val="1200"/>
              </a:spcAft>
              <a:buFont typeface="Arial" panose="020B0604020202020204" pitchFamily="34" charset="0"/>
              <a:buChar char="•"/>
            </a:pPr>
            <a:r>
              <a:rPr lang="en-US" sz="2000" u="sng" dirty="0"/>
              <a:t>Fish and Wildlife Propagation</a:t>
            </a:r>
          </a:p>
          <a:p>
            <a:pPr marL="457200" lvl="2" indent="-228600">
              <a:spcAft>
                <a:spcPts val="1200"/>
              </a:spcAft>
              <a:buFont typeface="Arial" panose="020B0604020202020204" pitchFamily="34" charset="0"/>
              <a:buChar char="•"/>
            </a:pPr>
            <a:r>
              <a:rPr lang="en-US" sz="2000" i="1" dirty="0">
                <a:solidFill>
                  <a:schemeClr val="accent2">
                    <a:lumMod val="75000"/>
                  </a:schemeClr>
                </a:solidFill>
              </a:rPr>
              <a:t>Habitat Limited Aquatic Community</a:t>
            </a:r>
          </a:p>
          <a:p>
            <a:pPr marL="457200" lvl="2" indent="-228600">
              <a:spcAft>
                <a:spcPts val="1200"/>
              </a:spcAft>
              <a:buFont typeface="Arial" panose="020B0604020202020204" pitchFamily="34" charset="0"/>
              <a:buChar char="•"/>
            </a:pPr>
            <a:r>
              <a:rPr lang="en-US" sz="2000" i="1" dirty="0">
                <a:solidFill>
                  <a:schemeClr val="accent2">
                    <a:lumMod val="75000"/>
                  </a:schemeClr>
                </a:solidFill>
              </a:rPr>
              <a:t>Warm Water Aquatic Community</a:t>
            </a:r>
          </a:p>
          <a:p>
            <a:pPr marL="457200" lvl="2" indent="-228600">
              <a:spcAft>
                <a:spcPts val="1200"/>
              </a:spcAft>
              <a:buFont typeface="Arial" panose="020B0604020202020204" pitchFamily="34" charset="0"/>
              <a:buChar char="•"/>
            </a:pPr>
            <a:r>
              <a:rPr lang="en-US" sz="2000" i="1" dirty="0">
                <a:solidFill>
                  <a:schemeClr val="accent2">
                    <a:lumMod val="75000"/>
                  </a:schemeClr>
                </a:solidFill>
              </a:rPr>
              <a:t>Cool Water Aquatic Community</a:t>
            </a:r>
          </a:p>
          <a:p>
            <a:pPr marL="457200" lvl="2" indent="-228600">
              <a:spcAft>
                <a:spcPts val="1200"/>
              </a:spcAft>
              <a:buFont typeface="Arial" panose="020B0604020202020204" pitchFamily="34" charset="0"/>
              <a:buChar char="•"/>
            </a:pPr>
            <a:r>
              <a:rPr lang="en-US" sz="2000" i="1" dirty="0">
                <a:solidFill>
                  <a:schemeClr val="accent2">
                    <a:lumMod val="75000"/>
                  </a:schemeClr>
                </a:solidFill>
              </a:rPr>
              <a:t>Trout Fishery (put and take)</a:t>
            </a:r>
          </a:p>
          <a:p>
            <a:pPr indent="-228600">
              <a:spcAft>
                <a:spcPts val="1200"/>
              </a:spcAft>
              <a:buFont typeface="Arial" panose="020B0604020202020204" pitchFamily="34" charset="0"/>
              <a:buChar char="•"/>
            </a:pPr>
            <a:r>
              <a:rPr lang="en-US" sz="2000" u="sng" dirty="0"/>
              <a:t>Recreation</a:t>
            </a:r>
            <a:r>
              <a:rPr lang="en-US" sz="2000" dirty="0"/>
              <a:t> (</a:t>
            </a:r>
            <a:r>
              <a:rPr lang="en-US" sz="2000" i="1" dirty="0"/>
              <a:t>Primary &amp; Secondary Body Contact</a:t>
            </a:r>
            <a:r>
              <a:rPr lang="en-US" sz="2000" dirty="0"/>
              <a:t>)</a:t>
            </a:r>
          </a:p>
          <a:p>
            <a:pPr indent="-228600">
              <a:spcAft>
                <a:spcPts val="1200"/>
              </a:spcAft>
              <a:buFont typeface="Arial" panose="020B0604020202020204" pitchFamily="34" charset="0"/>
              <a:buChar char="•"/>
            </a:pPr>
            <a:r>
              <a:rPr lang="en-US" sz="2000" u="sng" dirty="0"/>
              <a:t>Agriculture</a:t>
            </a:r>
          </a:p>
          <a:p>
            <a:pPr indent="-228600">
              <a:spcAft>
                <a:spcPts val="1200"/>
              </a:spcAft>
              <a:buFont typeface="Arial" panose="020B0604020202020204" pitchFamily="34" charset="0"/>
              <a:buChar char="•"/>
            </a:pPr>
            <a:r>
              <a:rPr lang="en-US" sz="2000" u="sng" dirty="0"/>
              <a:t>Aesthetics</a:t>
            </a:r>
          </a:p>
          <a:p>
            <a:pPr indent="-228600">
              <a:spcAft>
                <a:spcPts val="1200"/>
              </a:spcAft>
              <a:buFont typeface="Arial" panose="020B0604020202020204" pitchFamily="34" charset="0"/>
              <a:buChar char="•"/>
            </a:pPr>
            <a:r>
              <a:rPr lang="en-US" sz="2000" u="sng" dirty="0"/>
              <a:t>Navigation</a:t>
            </a:r>
          </a:p>
          <a:p>
            <a:pPr indent="-228600">
              <a:spcAft>
                <a:spcPts val="1200"/>
              </a:spcAft>
              <a:buFont typeface="Arial" panose="020B0604020202020204" pitchFamily="34" charset="0"/>
              <a:buChar char="•"/>
            </a:pPr>
            <a:r>
              <a:rPr lang="en-US" sz="2000" u="sng" dirty="0"/>
              <a:t>Fish Consumption</a:t>
            </a:r>
          </a:p>
        </p:txBody>
      </p:sp>
      <p:sp>
        <p:nvSpPr>
          <p:cNvPr id="6" name="Slide Number Placeholder 3"/>
          <p:cNvSpPr>
            <a:spLocks noGrp="1"/>
          </p:cNvSpPr>
          <p:nvPr>
            <p:ph type="sldNum" sz="quarter" idx="12"/>
          </p:nvPr>
        </p:nvSpPr>
        <p:spPr>
          <a:xfrm>
            <a:off x="6457950" y="6356350"/>
            <a:ext cx="2057400" cy="365125"/>
          </a:xfrm>
        </p:spPr>
        <p:txBody>
          <a:bodyPr vert="horz" lIns="91440" tIns="45720" rIns="91440" bIns="45720" rtlCol="0" anchor="ctr">
            <a:noAutofit/>
          </a:bodyPr>
          <a:lstStyle/>
          <a:p>
            <a:pPr>
              <a:spcAft>
                <a:spcPts val="600"/>
              </a:spcAft>
              <a:defRPr/>
            </a:pPr>
            <a:fld id="{8863CDB3-A71B-4817-944F-839C8D8161B1}" type="slidenum">
              <a:rPr lang="en-US" sz="2000">
                <a:solidFill>
                  <a:schemeClr val="tx1"/>
                </a:solidFill>
                <a:latin typeface="Calibri" panose="020F0502020204030204"/>
              </a:rPr>
              <a:pPr>
                <a:spcAft>
                  <a:spcPts val="600"/>
                </a:spcAft>
                <a:defRPr/>
              </a:pPr>
              <a:t>10</a:t>
            </a:fld>
            <a:endParaRPr lang="en-US" sz="2000" dirty="0">
              <a:solidFill>
                <a:schemeClr val="tx1"/>
              </a:solidFill>
              <a:latin typeface="Calibri" panose="020F0502020204030204"/>
            </a:endParaRPr>
          </a:p>
        </p:txBody>
      </p:sp>
      <p:sp>
        <p:nvSpPr>
          <p:cNvPr id="17413" name="Text Box 5"/>
          <p:cNvSpPr txBox="1">
            <a:spLocks noChangeArrowheads="1"/>
          </p:cNvSpPr>
          <p:nvPr/>
        </p:nvSpPr>
        <p:spPr bwMode="auto">
          <a:xfrm>
            <a:off x="4218708" y="5091547"/>
            <a:ext cx="4696067" cy="883226"/>
          </a:xfrm>
          <a:prstGeom prst="rect">
            <a:avLst/>
          </a:prstGeom>
          <a:solidFill>
            <a:srgbClr val="000000">
              <a:alpha val="50000"/>
            </a:srgbClr>
          </a:solidFill>
          <a:ln>
            <a:noFill/>
          </a:ln>
          <a:effectLst/>
        </p:spPr>
        <p:txBody>
          <a:bodyPr wrap="square">
            <a:noAutofit/>
          </a:bodyPr>
          <a:lstStyle/>
          <a:p>
            <a:pPr>
              <a:lnSpc>
                <a:spcPts val="3000"/>
              </a:lnSpc>
              <a:spcBef>
                <a:spcPct val="50000"/>
              </a:spcBef>
            </a:pPr>
            <a:r>
              <a:rPr lang="en-US" sz="2000" i="1" dirty="0">
                <a:solidFill>
                  <a:srgbClr val="FFFFFF"/>
                </a:solidFill>
              </a:rPr>
              <a:t>BU combinations are designated for every waterbody in the State.</a:t>
            </a:r>
            <a:endParaRPr lang="en-US" sz="2000" dirty="0">
              <a:solidFill>
                <a:srgbClr val="FFFFFF"/>
              </a:solidFill>
            </a:endParaRPr>
          </a:p>
        </p:txBody>
      </p:sp>
      <p:pic>
        <p:nvPicPr>
          <p:cNvPr id="2" name="Audio 1">
            <a:hlinkClick r:id="" action="ppaction://media"/>
            <a:extLst>
              <a:ext uri="{FF2B5EF4-FFF2-40B4-BE49-F238E27FC236}">
                <a16:creationId xmlns:a16="http://schemas.microsoft.com/office/drawing/2014/main" id="{98B19167-D423-43EB-903E-1BA721EF4A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17200559"/>
      </p:ext>
    </p:extLst>
  </p:cSld>
  <p:clrMapOvr>
    <a:masterClrMapping/>
  </p:clrMapOvr>
  <mc:AlternateContent xmlns:mc="http://schemas.openxmlformats.org/markup-compatibility/2006" xmlns:p14="http://schemas.microsoft.com/office/powerpoint/2010/main">
    <mc:Choice Requires="p14">
      <p:transition spd="slow" p14:dur="2000" advTm="168471"/>
    </mc:Choice>
    <mc:Fallback xmlns="">
      <p:transition spd="slow" advTm="168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4" descr="07 Spring Creek Root Wad">
            <a:extLst>
              <a:ext uri="{FF2B5EF4-FFF2-40B4-BE49-F238E27FC236}">
                <a16:creationId xmlns:a16="http://schemas.microsoft.com/office/drawing/2014/main" id="{E0E2A9E5-68D2-4E98-81AC-A8FA22BAE301}"/>
              </a:ext>
            </a:extLst>
          </p:cNvPr>
          <p:cNvPicPr>
            <a:picLocks noChangeAspect="1" noChangeArrowheads="1"/>
          </p:cNvPicPr>
          <p:nvPr/>
        </p:nvPicPr>
        <p:blipFill rotWithShape="1">
          <a:blip r:embed="rId5" cstate="print"/>
          <a:srcRect l="7988" r="21424" b="-1"/>
          <a:stretch/>
        </p:blipFill>
        <p:spPr bwMode="auto">
          <a:xfrm>
            <a:off x="2836718" y="10"/>
            <a:ext cx="6307280" cy="6857990"/>
          </a:xfrm>
          <a:prstGeom prst="rect">
            <a:avLst/>
          </a:prstGeom>
          <a:noFill/>
        </p:spPr>
      </p:pic>
      <p:sp>
        <p:nvSpPr>
          <p:cNvPr id="37" name="Rectangle 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FBB536-C88C-41A1-9706-2E2A148A5C25}"/>
              </a:ext>
            </a:extLst>
          </p:cNvPr>
          <p:cNvSpPr>
            <a:spLocks noGrp="1"/>
          </p:cNvSpPr>
          <p:nvPr>
            <p:ph type="title"/>
          </p:nvPr>
        </p:nvSpPr>
        <p:spPr>
          <a:xfrm>
            <a:off x="217740" y="365125"/>
            <a:ext cx="4510124" cy="902566"/>
          </a:xfrm>
        </p:spPr>
        <p:txBody>
          <a:bodyPr vert="horz" lIns="91440" tIns="45720" rIns="91440" bIns="45720" rtlCol="0" anchor="ctr">
            <a:normAutofit/>
          </a:bodyPr>
          <a:lstStyle/>
          <a:p>
            <a:r>
              <a:rPr lang="en-US" sz="4000" dirty="0"/>
              <a:t>303(d) Impairment</a:t>
            </a:r>
          </a:p>
        </p:txBody>
      </p:sp>
      <p:sp>
        <p:nvSpPr>
          <p:cNvPr id="15" name="Rectangle 3">
            <a:extLst>
              <a:ext uri="{FF2B5EF4-FFF2-40B4-BE49-F238E27FC236}">
                <a16:creationId xmlns:a16="http://schemas.microsoft.com/office/drawing/2014/main" id="{EDDBCC82-9433-4A8D-B19C-FEFE04D4D6A6}"/>
              </a:ext>
            </a:extLst>
          </p:cNvPr>
          <p:cNvSpPr>
            <a:spLocks noChangeArrowheads="1"/>
          </p:cNvSpPr>
          <p:nvPr/>
        </p:nvSpPr>
        <p:spPr bwMode="auto">
          <a:xfrm>
            <a:off x="217741" y="2389909"/>
            <a:ext cx="5663514" cy="3787054"/>
          </a:xfrm>
          <a:prstGeom prst="rect">
            <a:avLst/>
          </a:prstGeom>
        </p:spPr>
        <p:txBody>
          <a:bodyPr vert="horz" lIns="91440" tIns="45720" rIns="91440" bIns="45720" rtlCol="0">
            <a:normAutofit/>
          </a:bodyPr>
          <a:lstStyle/>
          <a:p>
            <a:pPr marL="342900" indent="-228600">
              <a:lnSpc>
                <a:spcPct val="90000"/>
              </a:lnSpc>
              <a:spcBef>
                <a:spcPct val="50000"/>
              </a:spcBef>
              <a:buFont typeface="Arial" panose="020B0604020202020204" pitchFamily="34" charset="0"/>
              <a:buChar char="•"/>
            </a:pPr>
            <a:r>
              <a:rPr lang="en-US" sz="2000" dirty="0"/>
              <a:t>Dissolved oxygen, nutrients</a:t>
            </a:r>
          </a:p>
          <a:p>
            <a:pPr marL="342900" indent="-228600">
              <a:lnSpc>
                <a:spcPct val="90000"/>
              </a:lnSpc>
              <a:spcBef>
                <a:spcPct val="50000"/>
              </a:spcBef>
              <a:buFont typeface="Arial" panose="020B0604020202020204" pitchFamily="34" charset="0"/>
              <a:buChar char="•"/>
            </a:pPr>
            <a:r>
              <a:rPr lang="en-US" sz="2000" dirty="0"/>
              <a:t>Toxics  (metals, organics, pesticides)</a:t>
            </a:r>
          </a:p>
          <a:p>
            <a:pPr marL="342900" indent="-228600">
              <a:lnSpc>
                <a:spcPct val="90000"/>
              </a:lnSpc>
              <a:spcBef>
                <a:spcPct val="50000"/>
              </a:spcBef>
              <a:buFont typeface="Arial" panose="020B0604020202020204" pitchFamily="34" charset="0"/>
              <a:buChar char="•"/>
            </a:pPr>
            <a:r>
              <a:rPr lang="en-US" sz="2000" dirty="0"/>
              <a:t>Sediment, suspended solids, turbidity</a:t>
            </a:r>
          </a:p>
          <a:p>
            <a:pPr marL="342900" indent="-228600">
              <a:lnSpc>
                <a:spcPct val="90000"/>
              </a:lnSpc>
              <a:spcBef>
                <a:spcPct val="50000"/>
              </a:spcBef>
              <a:buFont typeface="Arial" panose="020B0604020202020204" pitchFamily="34" charset="0"/>
              <a:buChar char="•"/>
            </a:pPr>
            <a:r>
              <a:rPr lang="en-US" sz="2000" dirty="0"/>
              <a:t>Pathogens  (bacteria)</a:t>
            </a:r>
          </a:p>
          <a:p>
            <a:pPr marL="342900" indent="-228600">
              <a:lnSpc>
                <a:spcPct val="90000"/>
              </a:lnSpc>
              <a:spcBef>
                <a:spcPct val="50000"/>
              </a:spcBef>
              <a:buFont typeface="Arial" panose="020B0604020202020204" pitchFamily="34" charset="0"/>
              <a:buChar char="•"/>
            </a:pPr>
            <a:r>
              <a:rPr lang="en-US" sz="2000" dirty="0"/>
              <a:t>Biological (fish, macroinvertebrates)</a:t>
            </a:r>
          </a:p>
          <a:p>
            <a:pPr marL="342900" indent="-228600">
              <a:lnSpc>
                <a:spcPct val="90000"/>
              </a:lnSpc>
              <a:spcBef>
                <a:spcPct val="50000"/>
              </a:spcBef>
              <a:buFont typeface="Arial" panose="020B0604020202020204" pitchFamily="34" charset="0"/>
              <a:buChar char="•"/>
            </a:pPr>
            <a:r>
              <a:rPr lang="en-US" sz="2000" dirty="0"/>
              <a:t>pH</a:t>
            </a:r>
          </a:p>
          <a:p>
            <a:pPr marL="342900" indent="-228600">
              <a:lnSpc>
                <a:spcPct val="90000"/>
              </a:lnSpc>
              <a:spcBef>
                <a:spcPct val="50000"/>
              </a:spcBef>
              <a:buFont typeface="Arial" panose="020B0604020202020204" pitchFamily="34" charset="0"/>
              <a:buChar char="•"/>
            </a:pPr>
            <a:r>
              <a:rPr lang="en-US" sz="2000" dirty="0"/>
              <a:t>Oil &amp; grease</a:t>
            </a:r>
          </a:p>
          <a:p>
            <a:pPr marL="342900" indent="-228600">
              <a:lnSpc>
                <a:spcPct val="90000"/>
              </a:lnSpc>
              <a:spcBef>
                <a:spcPct val="50000"/>
              </a:spcBef>
              <a:buFont typeface="Arial" panose="020B0604020202020204" pitchFamily="34" charset="0"/>
              <a:buChar char="•"/>
            </a:pPr>
            <a:r>
              <a:rPr lang="en-US" sz="2000" dirty="0"/>
              <a:t>Chloride, sulfate, TDS</a:t>
            </a:r>
            <a:endParaRPr lang="en-US" sz="2000" b="1" dirty="0">
              <a:effectLst>
                <a:outerShdw blurRad="38100" dist="38100" dir="2700000" algn="tl">
                  <a:srgbClr val="FFFFFF"/>
                </a:outerShdw>
              </a:effectLst>
            </a:endParaRPr>
          </a:p>
        </p:txBody>
      </p:sp>
      <p:sp>
        <p:nvSpPr>
          <p:cNvPr id="4" name="Slide Number Placeholder 3">
            <a:extLst>
              <a:ext uri="{FF2B5EF4-FFF2-40B4-BE49-F238E27FC236}">
                <a16:creationId xmlns:a16="http://schemas.microsoft.com/office/drawing/2014/main" id="{FD4925DB-0011-4E94-9F9F-288BDAFBCFEA}"/>
              </a:ext>
            </a:extLst>
          </p:cNvPr>
          <p:cNvSpPr>
            <a:spLocks noGrp="1"/>
          </p:cNvSpPr>
          <p:nvPr>
            <p:ph type="sldNum" sz="quarter" idx="12"/>
          </p:nvPr>
        </p:nvSpPr>
        <p:spPr>
          <a:xfrm>
            <a:off x="6457950" y="6356350"/>
            <a:ext cx="2057400" cy="365125"/>
          </a:xfrm>
        </p:spPr>
        <p:txBody>
          <a:bodyPr vert="horz" lIns="91440" tIns="45720" rIns="91440" bIns="45720" rtlCol="0" anchor="ctr">
            <a:noAutofit/>
          </a:bodyPr>
          <a:lstStyle/>
          <a:p>
            <a:pPr>
              <a:spcAft>
                <a:spcPts val="600"/>
              </a:spcAft>
              <a:defRPr/>
            </a:pPr>
            <a:fld id="{C00C9522-B4B7-4C19-8300-6A65E702E97C}" type="slidenum">
              <a:rPr lang="en-US" sz="2000">
                <a:solidFill>
                  <a:srgbClr val="FFFFFF"/>
                </a:solidFill>
                <a:latin typeface="Calibri" panose="020F0502020204030204"/>
              </a:rPr>
              <a:pPr>
                <a:spcAft>
                  <a:spcPts val="600"/>
                </a:spcAft>
                <a:defRPr/>
              </a:pPr>
              <a:t>11</a:t>
            </a:fld>
            <a:endParaRPr lang="en-US" sz="2000" dirty="0">
              <a:solidFill>
                <a:srgbClr val="FFFFFF"/>
              </a:solidFill>
              <a:latin typeface="Calibri" panose="020F0502020204030204"/>
            </a:endParaRPr>
          </a:p>
        </p:txBody>
      </p:sp>
      <p:sp>
        <p:nvSpPr>
          <p:cNvPr id="30" name="Rectangle 3">
            <a:extLst>
              <a:ext uri="{FF2B5EF4-FFF2-40B4-BE49-F238E27FC236}">
                <a16:creationId xmlns:a16="http://schemas.microsoft.com/office/drawing/2014/main" id="{86C378DA-D7CB-478F-B63A-11F7571AD5D0}"/>
              </a:ext>
            </a:extLst>
          </p:cNvPr>
          <p:cNvSpPr>
            <a:spLocks noChangeArrowheads="1"/>
          </p:cNvSpPr>
          <p:nvPr/>
        </p:nvSpPr>
        <p:spPr bwMode="auto">
          <a:xfrm>
            <a:off x="133086" y="1340428"/>
            <a:ext cx="4806841" cy="810491"/>
          </a:xfrm>
          <a:prstGeom prst="rect">
            <a:avLst/>
          </a:prstGeom>
        </p:spPr>
        <p:txBody>
          <a:bodyPr vert="horz" lIns="91440" tIns="45720" rIns="91440" bIns="45720" rtlCol="0" anchor="t">
            <a:noAutofit/>
          </a:bodyPr>
          <a:lstStyle/>
          <a:p>
            <a:pPr marL="114300" defTabSz="914400">
              <a:lnSpc>
                <a:spcPct val="90000"/>
              </a:lnSpc>
              <a:spcBef>
                <a:spcPct val="50000"/>
              </a:spcBef>
            </a:pPr>
            <a:r>
              <a:rPr lang="en-US" sz="2200" dirty="0">
                <a:solidFill>
                  <a:schemeClr val="accent2">
                    <a:lumMod val="50000"/>
                  </a:schemeClr>
                </a:solidFill>
              </a:rPr>
              <a:t>Nonattainment of one or more Beneficial Uses can be caused by:</a:t>
            </a:r>
          </a:p>
        </p:txBody>
      </p:sp>
      <p:pic>
        <p:nvPicPr>
          <p:cNvPr id="3" name="Audio 2">
            <a:hlinkClick r:id="" action="ppaction://media"/>
            <a:extLst>
              <a:ext uri="{FF2B5EF4-FFF2-40B4-BE49-F238E27FC236}">
                <a16:creationId xmlns:a16="http://schemas.microsoft.com/office/drawing/2014/main" id="{148D3B1F-5A8C-4B45-9F2F-F401F6D0C8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01468717"/>
      </p:ext>
    </p:extLst>
  </p:cSld>
  <p:clrMapOvr>
    <a:masterClrMapping/>
  </p:clrMapOvr>
  <mc:AlternateContent xmlns:mc="http://schemas.openxmlformats.org/markup-compatibility/2006" xmlns:p14="http://schemas.microsoft.com/office/powerpoint/2010/main">
    <mc:Choice Requires="p14">
      <p:transition spd="slow" p14:dur="2000" advTm="171652"/>
    </mc:Choice>
    <mc:Fallback xmlns="">
      <p:transition spd="slow" advTm="171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240022" y="365760"/>
            <a:ext cx="7025402" cy="118872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dirty="0">
                <a:solidFill>
                  <a:schemeClr val="tx1"/>
                </a:solidFill>
                <a:latin typeface="+mj-lt"/>
                <a:ea typeface="+mj-ea"/>
                <a:cs typeface="+mj-cs"/>
              </a:rPr>
              <a:t>The Oklahoma 303(d) List</a:t>
            </a:r>
          </a:p>
        </p:txBody>
      </p:sp>
      <p:sp>
        <p:nvSpPr>
          <p:cNvPr id="9" name="Freeform: Shape 8">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23075"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0"/>
            <a:ext cx="9144000"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728740"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Rectangle 3"/>
          <p:cNvSpPr>
            <a:spLocks noChangeArrowheads="1"/>
          </p:cNvSpPr>
          <p:nvPr/>
        </p:nvSpPr>
        <p:spPr bwMode="auto">
          <a:xfrm>
            <a:off x="852055" y="1920239"/>
            <a:ext cx="8052953" cy="4436109"/>
          </a:xfrm>
          <a:prstGeom prst="rect">
            <a:avLst/>
          </a:prstGeom>
        </p:spPr>
        <p:txBody>
          <a:bodyPr vert="horz" lIns="91440" tIns="45720" rIns="91440" bIns="45720" rtlCol="0" anchor="t">
            <a:normAutofit/>
          </a:bodyPr>
          <a:lstStyle/>
          <a:p>
            <a:pPr marL="342900" indent="-228600">
              <a:lnSpc>
                <a:spcPct val="90000"/>
              </a:lnSpc>
              <a:spcAft>
                <a:spcPts val="1800"/>
              </a:spcAft>
              <a:buFont typeface="Arial" panose="020B0604020202020204" pitchFamily="34" charset="0"/>
              <a:buChar char="•"/>
            </a:pPr>
            <a:r>
              <a:rPr lang="en-US" sz="2000" u="sng" dirty="0"/>
              <a:t>2020</a:t>
            </a:r>
            <a:r>
              <a:rPr lang="en-US" sz="2000" dirty="0"/>
              <a:t> is the latest 303(d) List; approved July 2021.</a:t>
            </a:r>
          </a:p>
          <a:p>
            <a:pPr marL="342900" indent="-228600">
              <a:lnSpc>
                <a:spcPct val="90000"/>
              </a:lnSpc>
              <a:spcAft>
                <a:spcPts val="1800"/>
              </a:spcAft>
              <a:buFont typeface="Arial" panose="020B0604020202020204" pitchFamily="34" charset="0"/>
              <a:buChar char="•"/>
            </a:pPr>
            <a:r>
              <a:rPr lang="en-US" sz="2000" dirty="0"/>
              <a:t>Biennial process (every 2 years, 2020 is the process start date).</a:t>
            </a:r>
          </a:p>
          <a:p>
            <a:pPr marL="342900" indent="-228600">
              <a:lnSpc>
                <a:spcPct val="90000"/>
              </a:lnSpc>
              <a:spcAft>
                <a:spcPts val="1800"/>
              </a:spcAft>
              <a:buFont typeface="Arial" panose="020B0604020202020204" pitchFamily="34" charset="0"/>
              <a:buChar char="•"/>
            </a:pPr>
            <a:r>
              <a:rPr lang="en-US" sz="2000" dirty="0"/>
              <a:t>Science-based. Formal sampling required.</a:t>
            </a:r>
          </a:p>
          <a:p>
            <a:pPr marL="342900" indent="-228600">
              <a:lnSpc>
                <a:spcPct val="90000"/>
              </a:lnSpc>
              <a:spcAft>
                <a:spcPts val="1800"/>
              </a:spcAft>
              <a:buFont typeface="Arial" panose="020B0604020202020204" pitchFamily="34" charset="0"/>
              <a:buChar char="•"/>
            </a:pPr>
            <a:r>
              <a:rPr lang="en-US" sz="2000" dirty="0"/>
              <a:t>Uses the OWRB’s </a:t>
            </a:r>
            <a:r>
              <a:rPr lang="en-US" sz="2000" u="sng" dirty="0"/>
              <a:t>Chapter 45</a:t>
            </a:r>
            <a:r>
              <a:rPr lang="en-US" sz="2000" dirty="0"/>
              <a:t> WQS and </a:t>
            </a:r>
            <a:r>
              <a:rPr lang="en-US" sz="2000" u="sng" dirty="0"/>
              <a:t>Chapter 46</a:t>
            </a:r>
            <a:r>
              <a:rPr lang="en-US" sz="2000" dirty="0"/>
              <a:t>  303(d) assessment procedures.</a:t>
            </a:r>
          </a:p>
          <a:p>
            <a:pPr marL="342900" indent="-228600">
              <a:lnSpc>
                <a:spcPct val="90000"/>
              </a:lnSpc>
              <a:spcAft>
                <a:spcPts val="1800"/>
              </a:spcAft>
              <a:buFont typeface="Arial" panose="020B0604020202020204" pitchFamily="34" charset="0"/>
              <a:buChar char="•"/>
            </a:pPr>
            <a:r>
              <a:rPr lang="en-US" sz="2000" u="sng" dirty="0"/>
              <a:t>DEQ</a:t>
            </a:r>
            <a:r>
              <a:rPr lang="en-US" sz="2000" dirty="0"/>
              <a:t> coordinates the assessments and prepares the </a:t>
            </a:r>
            <a:r>
              <a:rPr lang="en-US" sz="2000" u="sng" dirty="0"/>
              <a:t>Integrated Report</a:t>
            </a:r>
            <a:r>
              <a:rPr lang="en-US" sz="2000" dirty="0"/>
              <a:t>. </a:t>
            </a:r>
          </a:p>
          <a:p>
            <a:pPr marL="342900" indent="-228600">
              <a:lnSpc>
                <a:spcPct val="90000"/>
              </a:lnSpc>
              <a:spcAft>
                <a:spcPts val="1800"/>
              </a:spcAft>
              <a:buFont typeface="Arial" panose="020B0604020202020204" pitchFamily="34" charset="0"/>
              <a:buChar char="•"/>
            </a:pPr>
            <a:r>
              <a:rPr lang="en-US" sz="2000" dirty="0"/>
              <a:t>303(d) impairments apply to the WQS Beneficial Uses.</a:t>
            </a:r>
          </a:p>
          <a:p>
            <a:pPr marL="342900" indent="-228600">
              <a:lnSpc>
                <a:spcPct val="90000"/>
              </a:lnSpc>
              <a:spcAft>
                <a:spcPts val="1800"/>
              </a:spcAft>
              <a:buFont typeface="Arial" panose="020B0604020202020204" pitchFamily="34" charset="0"/>
              <a:buChar char="•"/>
            </a:pPr>
            <a:r>
              <a:rPr lang="en-US" sz="2000" dirty="0"/>
              <a:t>Most waterbodies remaining 303(d) impaired will have TMDLs.</a:t>
            </a:r>
          </a:p>
          <a:p>
            <a:pPr marL="342900" indent="-228600">
              <a:lnSpc>
                <a:spcPct val="90000"/>
              </a:lnSpc>
              <a:spcAft>
                <a:spcPts val="1800"/>
              </a:spcAft>
              <a:buFont typeface="Arial" panose="020B0604020202020204" pitchFamily="34" charset="0"/>
              <a:buChar char="•"/>
            </a:pPr>
            <a:r>
              <a:rPr lang="en-US" sz="2000" dirty="0"/>
              <a:t>A few will have “Watershed Based Plans” in lieu of TMDLs.</a:t>
            </a:r>
          </a:p>
        </p:txBody>
      </p:sp>
      <p:sp>
        <p:nvSpPr>
          <p:cNvPr id="4" name="Slide Number Placeholder 3"/>
          <p:cNvSpPr>
            <a:spLocks noGrp="1"/>
          </p:cNvSpPr>
          <p:nvPr>
            <p:ph type="sldNum" sz="quarter" idx="12"/>
          </p:nvPr>
        </p:nvSpPr>
        <p:spPr>
          <a:xfrm>
            <a:off x="7067768" y="6227325"/>
            <a:ext cx="1447038" cy="365125"/>
          </a:xfrm>
        </p:spPr>
        <p:txBody>
          <a:bodyPr vert="horz" lIns="91440" tIns="45720" rIns="91440" bIns="45720" rtlCol="0" anchor="ctr">
            <a:noAutofit/>
          </a:bodyPr>
          <a:lstStyle/>
          <a:p>
            <a:pPr>
              <a:spcAft>
                <a:spcPts val="600"/>
              </a:spcAft>
            </a:pPr>
            <a:fld id="{26EF7911-DC9B-4A2A-BA69-BD22654B71C5}" type="slidenum">
              <a:rPr lang="en-US" sz="2000">
                <a:solidFill>
                  <a:schemeClr val="tx1">
                    <a:lumMod val="65000"/>
                    <a:lumOff val="35000"/>
                    <a:alpha val="80000"/>
                  </a:schemeClr>
                </a:solidFill>
              </a:rPr>
              <a:pPr>
                <a:spcAft>
                  <a:spcPts val="600"/>
                </a:spcAft>
              </a:pPr>
              <a:t>12</a:t>
            </a:fld>
            <a:endParaRPr lang="en-US" sz="2000" dirty="0">
              <a:solidFill>
                <a:schemeClr val="tx1">
                  <a:lumMod val="65000"/>
                  <a:lumOff val="35000"/>
                  <a:alpha val="80000"/>
                </a:schemeClr>
              </a:solidFill>
            </a:endParaRPr>
          </a:p>
        </p:txBody>
      </p:sp>
      <p:pic>
        <p:nvPicPr>
          <p:cNvPr id="5" name="Audio 4">
            <a:hlinkClick r:id="" action="ppaction://media"/>
            <a:extLst>
              <a:ext uri="{FF2B5EF4-FFF2-40B4-BE49-F238E27FC236}">
                <a16:creationId xmlns:a16="http://schemas.microsoft.com/office/drawing/2014/main" id="{B4E0C119-BB67-4036-84D8-246D3A645C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84288215"/>
      </p:ext>
    </p:extLst>
  </p:cSld>
  <p:clrMapOvr>
    <a:masterClrMapping/>
  </p:clrMapOvr>
  <mc:AlternateContent xmlns:mc="http://schemas.openxmlformats.org/markup-compatibility/2006" xmlns:p14="http://schemas.microsoft.com/office/powerpoint/2010/main">
    <mc:Choice Requires="p14">
      <p:transition spd="slow" p14:dur="2000" advTm="144474"/>
    </mc:Choice>
    <mc:Fallback xmlns="">
      <p:transition spd="slow" advTm="144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07818" y="3617767"/>
            <a:ext cx="2468166"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dirty="0">
                <a:solidFill>
                  <a:schemeClr val="accent2">
                    <a:lumMod val="50000"/>
                  </a:schemeClr>
                </a:solidFill>
                <a:latin typeface="+mj-lt"/>
                <a:ea typeface="+mj-ea"/>
                <a:cs typeface="+mj-cs"/>
              </a:rPr>
              <a:t>Types of Waterbodies in 303(d)</a:t>
            </a:r>
          </a:p>
        </p:txBody>
      </p:sp>
      <p:pic>
        <p:nvPicPr>
          <p:cNvPr id="6" name="Picture 5" descr="A picture containing text&#10;&#10;Description automatically generated">
            <a:extLst>
              <a:ext uri="{FF2B5EF4-FFF2-40B4-BE49-F238E27FC236}">
                <a16:creationId xmlns:a16="http://schemas.microsoft.com/office/drawing/2014/main" id="{BE9CEDD5-A012-438D-97AA-FDAEEC94E850}"/>
              </a:ext>
            </a:extLst>
          </p:cNvPr>
          <p:cNvPicPr>
            <a:picLocks noChangeAspect="1"/>
          </p:cNvPicPr>
          <p:nvPr/>
        </p:nvPicPr>
        <p:blipFill rotWithShape="1">
          <a:blip r:embed="rId5">
            <a:extLst>
              <a:ext uri="{28A0092B-C50C-407E-A947-70E740481C1C}">
                <a14:useLocalDpi xmlns:a14="http://schemas.microsoft.com/office/drawing/2010/main"/>
              </a:ext>
            </a:extLst>
          </a:blip>
          <a:srcRect t="10321"/>
          <a:stretch/>
        </p:blipFill>
        <p:spPr>
          <a:xfrm>
            <a:off x="758547" y="265184"/>
            <a:ext cx="7626906" cy="309497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Rectangle 3"/>
          <p:cNvSpPr>
            <a:spLocks noChangeArrowheads="1"/>
          </p:cNvSpPr>
          <p:nvPr/>
        </p:nvSpPr>
        <p:spPr bwMode="auto">
          <a:xfrm>
            <a:off x="2774372" y="3207330"/>
            <a:ext cx="6281629" cy="3240232"/>
          </a:xfrm>
          <a:prstGeom prst="rect">
            <a:avLst/>
          </a:prstGeom>
        </p:spPr>
        <p:txBody>
          <a:bodyPr vert="horz" lIns="91440" tIns="45720" rIns="91440" bIns="45720" rtlCol="0" anchor="ctr">
            <a:noAutofit/>
          </a:bodyPr>
          <a:lstStyle/>
          <a:p>
            <a:pPr marL="114300">
              <a:spcAft>
                <a:spcPts val="600"/>
              </a:spcAft>
            </a:pPr>
            <a:r>
              <a:rPr lang="en-US" sz="2000" b="1" dirty="0"/>
              <a:t>What 303(d) covers at present:</a:t>
            </a:r>
          </a:p>
          <a:p>
            <a:pPr lvl="1" indent="-228600">
              <a:spcAft>
                <a:spcPts val="600"/>
              </a:spcAft>
              <a:buFont typeface="Arial" panose="020B0604020202020204" pitchFamily="34" charset="0"/>
              <a:buChar char="•"/>
            </a:pPr>
            <a:r>
              <a:rPr lang="en-US" sz="2000" i="1" dirty="0">
                <a:solidFill>
                  <a:schemeClr val="tx1">
                    <a:lumMod val="65000"/>
                    <a:lumOff val="35000"/>
                  </a:schemeClr>
                </a:solidFill>
              </a:rPr>
              <a:t>Streams, rivers and creeks with WBIDs</a:t>
            </a:r>
          </a:p>
          <a:p>
            <a:pPr lvl="1" indent="-228600">
              <a:spcAft>
                <a:spcPts val="600"/>
              </a:spcAft>
              <a:buFont typeface="Arial" panose="020B0604020202020204" pitchFamily="34" charset="0"/>
              <a:buChar char="•"/>
            </a:pPr>
            <a:r>
              <a:rPr lang="en-US" sz="2000" i="1" dirty="0">
                <a:solidFill>
                  <a:schemeClr val="tx1">
                    <a:lumMod val="65000"/>
                    <a:lumOff val="35000"/>
                  </a:schemeClr>
                </a:solidFill>
              </a:rPr>
              <a:t>Lakes (publicly owned; e.g., Corps, municipal, etc.)</a:t>
            </a:r>
            <a:endParaRPr lang="en-US" sz="2000" dirty="0">
              <a:solidFill>
                <a:schemeClr val="tx1">
                  <a:lumMod val="65000"/>
                  <a:lumOff val="35000"/>
                </a:schemeClr>
              </a:solidFill>
            </a:endParaRPr>
          </a:p>
          <a:p>
            <a:pPr marL="114300">
              <a:spcAft>
                <a:spcPts val="600"/>
              </a:spcAft>
            </a:pPr>
            <a:r>
              <a:rPr lang="en-US" sz="2000" b="1" dirty="0"/>
              <a:t>What 303(d) does not cover yet:</a:t>
            </a:r>
          </a:p>
          <a:p>
            <a:pPr lvl="1" indent="-228600">
              <a:spcAft>
                <a:spcPts val="600"/>
              </a:spcAft>
              <a:buFont typeface="Arial" panose="020B0604020202020204" pitchFamily="34" charset="0"/>
              <a:buChar char="•"/>
            </a:pPr>
            <a:r>
              <a:rPr lang="en-US" sz="2000" i="1" dirty="0">
                <a:solidFill>
                  <a:schemeClr val="tx1">
                    <a:lumMod val="65000"/>
                    <a:lumOff val="35000"/>
                  </a:schemeClr>
                </a:solidFill>
              </a:rPr>
              <a:t>Wetlands</a:t>
            </a:r>
          </a:p>
          <a:p>
            <a:pPr lvl="1" indent="-228600">
              <a:spcAft>
                <a:spcPts val="600"/>
              </a:spcAft>
              <a:buFont typeface="Arial" panose="020B0604020202020204" pitchFamily="34" charset="0"/>
              <a:buChar char="•"/>
            </a:pPr>
            <a:r>
              <a:rPr lang="en-US" sz="2000" i="1" dirty="0">
                <a:solidFill>
                  <a:schemeClr val="tx1">
                    <a:lumMod val="65000"/>
                    <a:lumOff val="35000"/>
                  </a:schemeClr>
                </a:solidFill>
              </a:rPr>
              <a:t>Small private lakes and ponds</a:t>
            </a:r>
          </a:p>
          <a:p>
            <a:pPr lvl="1" indent="-228600">
              <a:spcAft>
                <a:spcPts val="600"/>
              </a:spcAft>
              <a:buFont typeface="Arial" panose="020B0604020202020204" pitchFamily="34" charset="0"/>
              <a:buChar char="•"/>
            </a:pPr>
            <a:r>
              <a:rPr lang="en-US" sz="2000" i="1" dirty="0">
                <a:solidFill>
                  <a:schemeClr val="tx1">
                    <a:lumMod val="65000"/>
                    <a:lumOff val="35000"/>
                  </a:schemeClr>
                </a:solidFill>
              </a:rPr>
              <a:t>Groundwater</a:t>
            </a:r>
          </a:p>
          <a:p>
            <a:pPr lvl="1" indent="-228600">
              <a:spcAft>
                <a:spcPts val="600"/>
              </a:spcAft>
              <a:buFont typeface="Arial" panose="020B0604020202020204" pitchFamily="34" charset="0"/>
              <a:buChar char="•"/>
            </a:pPr>
            <a:r>
              <a:rPr lang="en-US" sz="2000" i="1" dirty="0">
                <a:solidFill>
                  <a:schemeClr val="tx1">
                    <a:lumMod val="65000"/>
                    <a:lumOff val="35000"/>
                  </a:schemeClr>
                </a:solidFill>
              </a:rPr>
              <a:t>Waterbodies not defined as “Waters of the State”</a:t>
            </a:r>
          </a:p>
        </p:txBody>
      </p:sp>
      <p:sp>
        <p:nvSpPr>
          <p:cNvPr id="3" name="Slide Number Placeholder 2"/>
          <p:cNvSpPr>
            <a:spLocks noGrp="1"/>
          </p:cNvSpPr>
          <p:nvPr>
            <p:ph type="sldNum" sz="quarter" idx="12"/>
          </p:nvPr>
        </p:nvSpPr>
        <p:spPr>
          <a:xfrm>
            <a:off x="6690014" y="6220540"/>
            <a:ext cx="2057400" cy="365125"/>
          </a:xfrm>
        </p:spPr>
        <p:txBody>
          <a:bodyPr vert="horz" lIns="91440" tIns="45720" rIns="91440" bIns="45720" rtlCol="0" anchor="ctr">
            <a:noAutofit/>
          </a:bodyPr>
          <a:lstStyle/>
          <a:p>
            <a:pPr>
              <a:spcAft>
                <a:spcPts val="600"/>
              </a:spcAft>
              <a:defRPr/>
            </a:pPr>
            <a:fld id="{26EF7911-DC9B-4A2A-BA69-BD22654B71C5}" type="slidenum">
              <a:rPr lang="en-US" sz="2000">
                <a:solidFill>
                  <a:schemeClr val="tx1">
                    <a:lumMod val="75000"/>
                    <a:lumOff val="25000"/>
                  </a:schemeClr>
                </a:solidFill>
                <a:latin typeface="Calibri" panose="020F0502020204030204"/>
              </a:rPr>
              <a:pPr>
                <a:spcAft>
                  <a:spcPts val="600"/>
                </a:spcAft>
                <a:defRPr/>
              </a:pPr>
              <a:t>13</a:t>
            </a:fld>
            <a:endParaRPr lang="en-US" sz="2000" dirty="0">
              <a:solidFill>
                <a:schemeClr val="tx1">
                  <a:lumMod val="75000"/>
                  <a:lumOff val="25000"/>
                </a:schemeClr>
              </a:solidFill>
              <a:latin typeface="Calibri" panose="020F0502020204030204"/>
            </a:endParaRPr>
          </a:p>
        </p:txBody>
      </p:sp>
      <p:pic>
        <p:nvPicPr>
          <p:cNvPr id="5" name="Audio 4">
            <a:hlinkClick r:id="" action="ppaction://media"/>
            <a:extLst>
              <a:ext uri="{FF2B5EF4-FFF2-40B4-BE49-F238E27FC236}">
                <a16:creationId xmlns:a16="http://schemas.microsoft.com/office/drawing/2014/main" id="{7016D0B5-3B9A-4BCA-8DA6-3F9EB46F25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8778168"/>
      </p:ext>
    </p:extLst>
  </p:cSld>
  <p:clrMapOvr>
    <a:masterClrMapping/>
  </p:clrMapOvr>
  <mc:AlternateContent xmlns:mc="http://schemas.openxmlformats.org/markup-compatibility/2006" xmlns:p14="http://schemas.microsoft.com/office/powerpoint/2010/main">
    <mc:Choice Requires="p14">
      <p:transition spd="slow" p14:dur="2000" advTm="113323"/>
    </mc:Choice>
    <mc:Fallback xmlns="">
      <p:transition spd="slow" advTm="113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849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FBB536-C88C-41A1-9706-2E2A148A5C25}"/>
              </a:ext>
            </a:extLst>
          </p:cNvPr>
          <p:cNvSpPr>
            <a:spLocks noGrp="1"/>
          </p:cNvSpPr>
          <p:nvPr>
            <p:ph type="title"/>
          </p:nvPr>
        </p:nvSpPr>
        <p:spPr>
          <a:xfrm>
            <a:off x="393192" y="516804"/>
            <a:ext cx="4945641" cy="1625210"/>
          </a:xfrm>
        </p:spPr>
        <p:txBody>
          <a:bodyPr vert="horz" lIns="91440" tIns="45720" rIns="91440" bIns="45720" rtlCol="0" anchor="ctr">
            <a:normAutofit/>
          </a:bodyPr>
          <a:lstStyle/>
          <a:p>
            <a:r>
              <a:rPr lang="en-US" sz="4100" kern="1200" dirty="0">
                <a:solidFill>
                  <a:srgbClr val="FFFFFF"/>
                </a:solidFill>
                <a:latin typeface="+mj-lt"/>
                <a:ea typeface="+mj-ea"/>
                <a:cs typeface="+mj-cs"/>
              </a:rPr>
              <a:t>2020 303(d) Waters By GCSA Member MS4s</a:t>
            </a:r>
          </a:p>
        </p:txBody>
      </p:sp>
      <p:sp>
        <p:nvSpPr>
          <p:cNvPr id="15" name="Rectangle 14">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2432305"/>
            <a:ext cx="5292501"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ext, map&#10;&#10;Description automatically generated">
            <a:extLst>
              <a:ext uri="{FF2B5EF4-FFF2-40B4-BE49-F238E27FC236}">
                <a16:creationId xmlns:a16="http://schemas.microsoft.com/office/drawing/2014/main" id="{63A35A0E-E898-4E7B-B3C0-117999856B28}"/>
              </a:ext>
            </a:extLst>
          </p:cNvPr>
          <p:cNvPicPr>
            <a:picLocks noChangeAspect="1"/>
          </p:cNvPicPr>
          <p:nvPr/>
        </p:nvPicPr>
        <p:blipFill>
          <a:blip r:embed="rId5"/>
          <a:stretch>
            <a:fillRect/>
          </a:stretch>
        </p:blipFill>
        <p:spPr>
          <a:xfrm>
            <a:off x="298887" y="2763982"/>
            <a:ext cx="5177122" cy="3352185"/>
          </a:xfrm>
          <a:prstGeom prst="rect">
            <a:avLst/>
          </a:prstGeom>
          <a:ln>
            <a:solidFill>
              <a:schemeClr val="accent6">
                <a:lumMod val="75000"/>
              </a:schemeClr>
            </a:solidFill>
          </a:ln>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92A758DD-7054-4DDD-A254-E2A656FC7507}"/>
              </a:ext>
            </a:extLst>
          </p:cNvPr>
          <p:cNvSpPr txBox="1">
            <a:spLocks/>
          </p:cNvSpPr>
          <p:nvPr/>
        </p:nvSpPr>
        <p:spPr>
          <a:xfrm>
            <a:off x="6021989" y="917725"/>
            <a:ext cx="2568554" cy="48523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spcAft>
                <a:spcPts val="600"/>
              </a:spcAft>
            </a:pPr>
            <a:r>
              <a:rPr lang="en-US" sz="2000" dirty="0">
                <a:solidFill>
                  <a:srgbClr val="FFFFFF"/>
                </a:solidFill>
                <a:latin typeface="+mn-lt"/>
                <a:ea typeface="+mn-ea"/>
                <a:cs typeface="+mn-cs"/>
              </a:rPr>
              <a:t>All 25 GCSA Members have at least one 303(d) impaired waterbody within or adjacent to their MS4.</a:t>
            </a:r>
          </a:p>
          <a:p>
            <a:pPr>
              <a:lnSpc>
                <a:spcPct val="110000"/>
              </a:lnSpc>
              <a:spcAft>
                <a:spcPts val="600"/>
              </a:spcAft>
            </a:pPr>
            <a:endParaRPr lang="en-US" sz="2000" dirty="0">
              <a:solidFill>
                <a:srgbClr val="FFFFFF"/>
              </a:solidFill>
              <a:latin typeface="+mn-lt"/>
              <a:ea typeface="+mn-ea"/>
              <a:cs typeface="+mn-cs"/>
            </a:endParaRPr>
          </a:p>
          <a:p>
            <a:pPr>
              <a:lnSpc>
                <a:spcPct val="110000"/>
              </a:lnSpc>
              <a:spcAft>
                <a:spcPts val="600"/>
              </a:spcAft>
            </a:pPr>
            <a:r>
              <a:rPr lang="en-US" sz="2000" dirty="0">
                <a:solidFill>
                  <a:srgbClr val="FFFFFF"/>
                </a:solidFill>
                <a:latin typeface="+mn-lt"/>
                <a:ea typeface="+mn-ea"/>
                <a:cs typeface="+mn-cs"/>
              </a:rPr>
              <a:t>OKR04’s Part IV.A “Special Conditions” has most of OKR04’s 303(d) requirements.</a:t>
            </a:r>
          </a:p>
        </p:txBody>
      </p:sp>
      <p:sp>
        <p:nvSpPr>
          <p:cNvPr id="4" name="Slide Number Placeholder 3">
            <a:extLst>
              <a:ext uri="{FF2B5EF4-FFF2-40B4-BE49-F238E27FC236}">
                <a16:creationId xmlns:a16="http://schemas.microsoft.com/office/drawing/2014/main" id="{FD4925DB-0011-4E94-9F9F-288BDAFBCFEA}"/>
              </a:ext>
            </a:extLst>
          </p:cNvPr>
          <p:cNvSpPr>
            <a:spLocks noGrp="1"/>
          </p:cNvSpPr>
          <p:nvPr>
            <p:ph type="sldNum" sz="quarter" idx="12"/>
          </p:nvPr>
        </p:nvSpPr>
        <p:spPr>
          <a:xfrm>
            <a:off x="7860293" y="6016016"/>
            <a:ext cx="730250" cy="274320"/>
          </a:xfrm>
        </p:spPr>
        <p:txBody>
          <a:bodyPr vert="horz" lIns="91440" tIns="45720" rIns="91440" bIns="45720" rtlCol="0" anchor="ctr">
            <a:noAutofit/>
          </a:bodyPr>
          <a:lstStyle/>
          <a:p>
            <a:pPr>
              <a:spcAft>
                <a:spcPts val="600"/>
              </a:spcAft>
            </a:pPr>
            <a:fld id="{C00C9522-B4B7-4C19-8300-6A65E702E97C}" type="slidenum">
              <a:rPr lang="en-US" sz="2000">
                <a:solidFill>
                  <a:schemeClr val="accent6">
                    <a:lumMod val="20000"/>
                    <a:lumOff val="80000"/>
                  </a:schemeClr>
                </a:solidFill>
              </a:rPr>
              <a:pPr>
                <a:spcAft>
                  <a:spcPts val="600"/>
                </a:spcAft>
              </a:pPr>
              <a:t>14</a:t>
            </a:fld>
            <a:endParaRPr lang="en-US" sz="2000" dirty="0">
              <a:solidFill>
                <a:schemeClr val="accent6">
                  <a:lumMod val="20000"/>
                  <a:lumOff val="80000"/>
                </a:schemeClr>
              </a:solidFill>
            </a:endParaRPr>
          </a:p>
        </p:txBody>
      </p:sp>
      <p:pic>
        <p:nvPicPr>
          <p:cNvPr id="3" name="Audio 2">
            <a:hlinkClick r:id="" action="ppaction://media"/>
            <a:extLst>
              <a:ext uri="{FF2B5EF4-FFF2-40B4-BE49-F238E27FC236}">
                <a16:creationId xmlns:a16="http://schemas.microsoft.com/office/drawing/2014/main" id="{433F07A5-C2B6-4C8E-95B7-3A6E990978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14516684"/>
      </p:ext>
    </p:extLst>
  </p:cSld>
  <p:clrMapOvr>
    <a:masterClrMapping/>
  </p:clrMapOvr>
  <mc:AlternateContent xmlns:mc="http://schemas.openxmlformats.org/markup-compatibility/2006" xmlns:p14="http://schemas.microsoft.com/office/powerpoint/2010/main">
    <mc:Choice Requires="p14">
      <p:transition spd="slow" p14:dur="2000" advTm="99413"/>
    </mc:Choice>
    <mc:Fallback xmlns="">
      <p:transition spd="slow" advTm="99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21972" y="228600"/>
            <a:ext cx="8615966" cy="646331"/>
          </a:xfrm>
          <a:prstGeom prst="rect">
            <a:avLst/>
          </a:prstGeom>
          <a:noFill/>
          <a:ln w="9525">
            <a:noFill/>
            <a:miter lim="800000"/>
            <a:headEnd/>
            <a:tailEnd/>
          </a:ln>
          <a:effectLst/>
        </p:spPr>
        <p:txBody>
          <a:bodyPr wrap="square">
            <a:spAutoFit/>
          </a:bodyPr>
          <a:lstStyle/>
          <a:p>
            <a:pPr>
              <a:spcBef>
                <a:spcPct val="50000"/>
              </a:spcBef>
            </a:pPr>
            <a:r>
              <a:rPr lang="en-US" sz="3600" dirty="0">
                <a:solidFill>
                  <a:schemeClr val="tx2"/>
                </a:solidFill>
                <a:latin typeface="+mj-lt"/>
                <a:ea typeface="+mj-ea"/>
                <a:cs typeface="+mj-cs"/>
              </a:rPr>
              <a:t>How 303(d) Segments &amp; Listings Change</a:t>
            </a:r>
          </a:p>
        </p:txBody>
      </p:sp>
      <p:sp>
        <p:nvSpPr>
          <p:cNvPr id="4" name="Slide Number Placeholder 3"/>
          <p:cNvSpPr>
            <a:spLocks noGrp="1"/>
          </p:cNvSpPr>
          <p:nvPr>
            <p:ph type="sldNum" sz="quarter" idx="12"/>
          </p:nvPr>
        </p:nvSpPr>
        <p:spPr/>
        <p:txBody>
          <a:bodyPr/>
          <a:lstStyle/>
          <a:p>
            <a:fld id="{26EF7911-DC9B-4A2A-BA69-BD22654B71C5}" type="slidenum">
              <a:rPr lang="en-US" sz="2000" smtClean="0"/>
              <a:t>15</a:t>
            </a:fld>
            <a:endParaRPr lang="en-US" sz="2000" dirty="0"/>
          </a:p>
        </p:txBody>
      </p:sp>
      <p:graphicFrame>
        <p:nvGraphicFramePr>
          <p:cNvPr id="5" name="Table 4">
            <a:extLst>
              <a:ext uri="{FF2B5EF4-FFF2-40B4-BE49-F238E27FC236}">
                <a16:creationId xmlns:a16="http://schemas.microsoft.com/office/drawing/2014/main" id="{31372493-F755-4652-BAE7-FC7270E52E81}"/>
              </a:ext>
            </a:extLst>
          </p:cNvPr>
          <p:cNvGraphicFramePr>
            <a:graphicFrameLocks noGrp="1"/>
          </p:cNvGraphicFramePr>
          <p:nvPr/>
        </p:nvGraphicFramePr>
        <p:xfrm>
          <a:off x="159024" y="1412356"/>
          <a:ext cx="8778916" cy="4950979"/>
        </p:xfrm>
        <a:graphic>
          <a:graphicData uri="http://schemas.openxmlformats.org/drawingml/2006/table">
            <a:tbl>
              <a:tblPr/>
              <a:tblGrid>
                <a:gridCol w="950644">
                  <a:extLst>
                    <a:ext uri="{9D8B030D-6E8A-4147-A177-3AD203B41FA5}">
                      <a16:colId xmlns:a16="http://schemas.microsoft.com/office/drawing/2014/main" val="3300333422"/>
                    </a:ext>
                  </a:extLst>
                </a:gridCol>
                <a:gridCol w="950644">
                  <a:extLst>
                    <a:ext uri="{9D8B030D-6E8A-4147-A177-3AD203B41FA5}">
                      <a16:colId xmlns:a16="http://schemas.microsoft.com/office/drawing/2014/main" val="4053504309"/>
                    </a:ext>
                  </a:extLst>
                </a:gridCol>
                <a:gridCol w="117818">
                  <a:extLst>
                    <a:ext uri="{9D8B030D-6E8A-4147-A177-3AD203B41FA5}">
                      <a16:colId xmlns:a16="http://schemas.microsoft.com/office/drawing/2014/main" val="2322561474"/>
                    </a:ext>
                  </a:extLst>
                </a:gridCol>
                <a:gridCol w="751090">
                  <a:extLst>
                    <a:ext uri="{9D8B030D-6E8A-4147-A177-3AD203B41FA5}">
                      <a16:colId xmlns:a16="http://schemas.microsoft.com/office/drawing/2014/main" val="1769256706"/>
                    </a:ext>
                  </a:extLst>
                </a:gridCol>
                <a:gridCol w="751090">
                  <a:extLst>
                    <a:ext uri="{9D8B030D-6E8A-4147-A177-3AD203B41FA5}">
                      <a16:colId xmlns:a16="http://schemas.microsoft.com/office/drawing/2014/main" val="3464731284"/>
                    </a:ext>
                  </a:extLst>
                </a:gridCol>
                <a:gridCol w="751090">
                  <a:extLst>
                    <a:ext uri="{9D8B030D-6E8A-4147-A177-3AD203B41FA5}">
                      <a16:colId xmlns:a16="http://schemas.microsoft.com/office/drawing/2014/main" val="1189580864"/>
                    </a:ext>
                  </a:extLst>
                </a:gridCol>
                <a:gridCol w="751090">
                  <a:extLst>
                    <a:ext uri="{9D8B030D-6E8A-4147-A177-3AD203B41FA5}">
                      <a16:colId xmlns:a16="http://schemas.microsoft.com/office/drawing/2014/main" val="1222590782"/>
                    </a:ext>
                  </a:extLst>
                </a:gridCol>
                <a:gridCol w="751090">
                  <a:extLst>
                    <a:ext uri="{9D8B030D-6E8A-4147-A177-3AD203B41FA5}">
                      <a16:colId xmlns:a16="http://schemas.microsoft.com/office/drawing/2014/main" val="3152289546"/>
                    </a:ext>
                  </a:extLst>
                </a:gridCol>
                <a:gridCol w="751090">
                  <a:extLst>
                    <a:ext uri="{9D8B030D-6E8A-4147-A177-3AD203B41FA5}">
                      <a16:colId xmlns:a16="http://schemas.microsoft.com/office/drawing/2014/main" val="2474466561"/>
                    </a:ext>
                  </a:extLst>
                </a:gridCol>
                <a:gridCol w="751090">
                  <a:extLst>
                    <a:ext uri="{9D8B030D-6E8A-4147-A177-3AD203B41FA5}">
                      <a16:colId xmlns:a16="http://schemas.microsoft.com/office/drawing/2014/main" val="1810198851"/>
                    </a:ext>
                  </a:extLst>
                </a:gridCol>
                <a:gridCol w="751090">
                  <a:extLst>
                    <a:ext uri="{9D8B030D-6E8A-4147-A177-3AD203B41FA5}">
                      <a16:colId xmlns:a16="http://schemas.microsoft.com/office/drawing/2014/main" val="1048160050"/>
                    </a:ext>
                  </a:extLst>
                </a:gridCol>
                <a:gridCol w="751090">
                  <a:extLst>
                    <a:ext uri="{9D8B030D-6E8A-4147-A177-3AD203B41FA5}">
                      <a16:colId xmlns:a16="http://schemas.microsoft.com/office/drawing/2014/main" val="855692383"/>
                    </a:ext>
                  </a:extLst>
                </a:gridCol>
              </a:tblGrid>
              <a:tr h="494147">
                <a:tc>
                  <a:txBody>
                    <a:bodyPr/>
                    <a:lstStyle/>
                    <a:p>
                      <a:pPr algn="ctr" fontAlgn="ctr"/>
                      <a:r>
                        <a:rPr lang="en-US" sz="1500" b="0" i="0" u="none" strike="noStrike" dirty="0">
                          <a:effectLst/>
                          <a:latin typeface="+mn-lt"/>
                        </a:rPr>
                        <a:t>SEGMENT</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ctr"/>
                      <a:r>
                        <a:rPr lang="en-US" sz="1500" b="0" i="0" u="none" strike="noStrike" dirty="0">
                          <a:effectLst/>
                          <a:latin typeface="+mn-lt"/>
                        </a:rPr>
                        <a:t>1998 303(d)</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ctr"/>
                      <a:r>
                        <a:rPr lang="en-US" sz="1500" b="0" i="0" u="none" strike="noStrike" dirty="0">
                          <a:effectLst/>
                          <a:latin typeface="+mn-lt"/>
                        </a:rPr>
                        <a:t>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500" b="0" i="0" u="none" strike="noStrike" dirty="0">
                          <a:effectLst/>
                          <a:latin typeface="+mn-lt"/>
                        </a:rPr>
                        <a:t>2002 303(d)</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ctr"/>
                      <a:r>
                        <a:rPr lang="en-US" sz="1500" b="0" i="0" u="none" strike="noStrike" dirty="0">
                          <a:effectLst/>
                          <a:latin typeface="+mn-lt"/>
                        </a:rPr>
                        <a:t>2004 303(d)</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ctr"/>
                      <a:r>
                        <a:rPr lang="en-US" sz="1500" b="0" i="0" u="none" strike="noStrike" dirty="0">
                          <a:effectLst/>
                          <a:latin typeface="+mn-lt"/>
                        </a:rPr>
                        <a:t>2006 303(d)</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ctr"/>
                      <a:r>
                        <a:rPr lang="en-US" sz="1500" b="0" i="0" u="none" strike="noStrike" dirty="0">
                          <a:effectLst/>
                          <a:latin typeface="+mn-lt"/>
                        </a:rPr>
                        <a:t>2008 303(d)</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ctr"/>
                      <a:r>
                        <a:rPr lang="en-US" sz="1500" b="0" i="0" u="none" strike="noStrike" dirty="0">
                          <a:effectLst/>
                          <a:latin typeface="+mn-lt"/>
                        </a:rPr>
                        <a:t>2010 303(d)</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ctr"/>
                      <a:r>
                        <a:rPr lang="en-US" sz="1500" b="0" i="0" u="none" strike="noStrike" dirty="0">
                          <a:effectLst/>
                          <a:latin typeface="+mn-lt"/>
                        </a:rPr>
                        <a:t>2012 303(d)</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ctr"/>
                      <a:r>
                        <a:rPr lang="en-US" sz="1500" b="0" i="0" u="none" strike="noStrike" dirty="0">
                          <a:effectLst/>
                          <a:latin typeface="+mn-lt"/>
                        </a:rPr>
                        <a:t>2014 303(d)</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ctr"/>
                      <a:r>
                        <a:rPr lang="en-US" sz="1500" b="0" i="0" u="none" strike="noStrike" dirty="0">
                          <a:effectLst/>
                          <a:latin typeface="+mn-lt"/>
                        </a:rPr>
                        <a:t>2016 303(d)</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ctr"/>
                      <a:r>
                        <a:rPr lang="en-US" sz="1500" b="0" i="0" u="none" strike="noStrike" dirty="0">
                          <a:effectLst/>
                          <a:latin typeface="+mn-lt"/>
                        </a:rPr>
                        <a:t>2018 303(d)</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507061993"/>
                  </a:ext>
                </a:extLst>
              </a:tr>
              <a:tr h="978577">
                <a:tc>
                  <a:txBody>
                    <a:bodyPr/>
                    <a:lstStyle/>
                    <a:p>
                      <a:pPr algn="l" fontAlgn="ctr"/>
                      <a:r>
                        <a:rPr lang="en-US" sz="1500" b="0" i="0" u="none" strike="noStrike" dirty="0">
                          <a:solidFill>
                            <a:schemeClr val="tx1">
                              <a:lumMod val="65000"/>
                              <a:lumOff val="35000"/>
                            </a:schemeClr>
                          </a:solidFill>
                          <a:effectLst/>
                          <a:latin typeface="+mn-lt"/>
                        </a:rPr>
                        <a:t>OK120420010130_00</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en-US" sz="1500" b="0" i="0" u="none" strike="noStrike" dirty="0">
                          <a:solidFill>
                            <a:schemeClr val="tx1">
                              <a:lumMod val="65000"/>
                              <a:lumOff val="35000"/>
                            </a:schemeClr>
                          </a:solidFill>
                          <a:effectLst/>
                          <a:latin typeface="+mn-lt"/>
                        </a:rPr>
                        <a:t>Metals Pathogens Pesticides Organics</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ctr"/>
                      <a:r>
                        <a:rPr lang="en-US" sz="1500" b="0" i="0" u="none" strike="noStrike" dirty="0">
                          <a:solidFill>
                            <a:schemeClr val="tx1">
                              <a:lumMod val="65000"/>
                              <a:lumOff val="35000"/>
                            </a:schemeClr>
                          </a:solidFill>
                          <a:effectLst/>
                          <a:latin typeface="+mn-lt"/>
                        </a:rPr>
                        <a:t>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500" b="0" i="0" u="none" strike="noStrike" dirty="0">
                          <a:solidFill>
                            <a:schemeClr val="tx1">
                              <a:lumMod val="65000"/>
                              <a:lumOff val="35000"/>
                            </a:schemeClr>
                          </a:solidFill>
                          <a:effectLst/>
                          <a:latin typeface="+mn-lt"/>
                        </a:rPr>
                        <a:t>Cat. 2</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tc>
                  <a:txBody>
                    <a:bodyPr/>
                    <a:lstStyle/>
                    <a:p>
                      <a:pPr algn="ctr" fontAlgn="ctr"/>
                      <a:r>
                        <a:rPr lang="en-US" sz="1500" b="0" i="0" u="none" strike="noStrike" dirty="0">
                          <a:solidFill>
                            <a:schemeClr val="tx1">
                              <a:lumMod val="65000"/>
                              <a:lumOff val="35000"/>
                            </a:schemeClr>
                          </a:solidFill>
                          <a:effectLst/>
                          <a:latin typeface="+mn-lt"/>
                        </a:rPr>
                        <a:t>Cat. 2</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tc>
                  <a:txBody>
                    <a:bodyPr/>
                    <a:lstStyle/>
                    <a:p>
                      <a:pPr algn="ctr" fontAlgn="ctr"/>
                      <a:r>
                        <a:rPr lang="en-US" sz="1500" b="0" i="0" u="none" strike="noStrike" dirty="0">
                          <a:solidFill>
                            <a:schemeClr val="tx1">
                              <a:lumMod val="65000"/>
                              <a:lumOff val="35000"/>
                            </a:schemeClr>
                          </a:solidFill>
                          <a:effectLst/>
                          <a:latin typeface="+mn-lt"/>
                        </a:rPr>
                        <a:t>Cat. 2</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tc>
                  <a:txBody>
                    <a:bodyPr/>
                    <a:lstStyle/>
                    <a:p>
                      <a:pPr algn="ctr" fontAlgn="ctr"/>
                      <a:r>
                        <a:rPr lang="pt-BR" sz="1500" b="0" i="0" u="none" strike="noStrike" dirty="0">
                          <a:solidFill>
                            <a:schemeClr val="tx1">
                              <a:lumMod val="65000"/>
                              <a:lumOff val="35000"/>
                            </a:schemeClr>
                          </a:solidFill>
                          <a:effectLst/>
                          <a:latin typeface="+mn-lt"/>
                        </a:rPr>
                        <a:t>O&amp;G 5a       TDS 5a</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tc>
                  <a:txBody>
                    <a:bodyPr/>
                    <a:lstStyle/>
                    <a:p>
                      <a:pPr algn="ctr" fontAlgn="ctr"/>
                      <a:r>
                        <a:rPr lang="en-US" sz="1500" b="0" i="0" u="none" strike="noStrike" dirty="0">
                          <a:solidFill>
                            <a:schemeClr val="tx1">
                              <a:lumMod val="65000"/>
                              <a:lumOff val="35000"/>
                            </a:schemeClr>
                          </a:solidFill>
                          <a:effectLst/>
                          <a:latin typeface="+mn-lt"/>
                        </a:rPr>
                        <a:t>Turb 5a      Thall 5a            O&amp;G 5a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tc>
                  <a:txBody>
                    <a:bodyPr/>
                    <a:lstStyle/>
                    <a:p>
                      <a:pPr algn="ctr" fontAlgn="ctr"/>
                      <a:r>
                        <a:rPr lang="pt-BR" sz="1500" b="0" i="0" u="none" strike="noStrike" dirty="0">
                          <a:solidFill>
                            <a:schemeClr val="tx1">
                              <a:lumMod val="65000"/>
                              <a:lumOff val="35000"/>
                            </a:schemeClr>
                          </a:solidFill>
                          <a:effectLst/>
                          <a:latin typeface="+mn-lt"/>
                        </a:rPr>
                        <a:t>Turb 5a       O&amp;G 5a       Ent 4a</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tc>
                  <a:txBody>
                    <a:bodyPr/>
                    <a:lstStyle/>
                    <a:p>
                      <a:pPr algn="l" fontAlgn="ctr"/>
                      <a:r>
                        <a:rPr lang="en-US" sz="1500" b="0" i="0" u="none" strike="noStrike" dirty="0">
                          <a:solidFill>
                            <a:schemeClr val="tx1">
                              <a:lumMod val="65000"/>
                              <a:lumOff val="35000"/>
                            </a:schemeClr>
                          </a:solidFill>
                          <a:effectLst/>
                          <a:latin typeface="+mn-lt"/>
                        </a:rPr>
                        <a:t>Turb 5a</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tc>
                  <a:txBody>
                    <a:bodyPr/>
                    <a:lstStyle/>
                    <a:p>
                      <a:pPr algn="ctr" fontAlgn="ctr"/>
                      <a:r>
                        <a:rPr lang="en-US" sz="1500" b="0" i="0" u="none" strike="noStrike" dirty="0">
                          <a:solidFill>
                            <a:schemeClr val="tx1">
                              <a:lumMod val="65000"/>
                              <a:lumOff val="35000"/>
                            </a:schemeClr>
                          </a:solidFill>
                          <a:effectLst/>
                          <a:latin typeface="+mn-lt"/>
                        </a:rPr>
                        <a:t>Turb 5a</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tc>
                  <a:txBody>
                    <a:bodyPr/>
                    <a:lstStyle/>
                    <a:p>
                      <a:pPr algn="ctr" fontAlgn="ctr"/>
                      <a:r>
                        <a:rPr lang="en-US" sz="1500" b="0" i="0" u="none" strike="noStrike" dirty="0">
                          <a:solidFill>
                            <a:schemeClr val="tx1">
                              <a:lumMod val="65000"/>
                              <a:lumOff val="35000"/>
                            </a:schemeClr>
                          </a:solidFill>
                          <a:effectLst/>
                          <a:latin typeface="+mn-lt"/>
                        </a:rPr>
                        <a:t>Turb 5a Ent 4a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extLst>
                  <a:ext uri="{0D108BD9-81ED-4DB2-BD59-A6C34878D82A}">
                    <a16:rowId xmlns:a16="http://schemas.microsoft.com/office/drawing/2014/main" val="1188881877"/>
                  </a:ext>
                </a:extLst>
              </a:tr>
              <a:tr h="772087">
                <a:tc>
                  <a:txBody>
                    <a:bodyPr/>
                    <a:lstStyle/>
                    <a:p>
                      <a:pPr algn="l" fontAlgn="ctr"/>
                      <a:r>
                        <a:rPr lang="en-US" sz="1500" b="0" i="0" u="none" strike="noStrike" dirty="0">
                          <a:solidFill>
                            <a:schemeClr val="tx1">
                              <a:lumMod val="65000"/>
                              <a:lumOff val="35000"/>
                            </a:schemeClr>
                          </a:solidFill>
                          <a:effectLst/>
                          <a:latin typeface="+mn-lt"/>
                        </a:rPr>
                        <a:t>OK120420010010_10</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rowSpan="2">
                  <a:txBody>
                    <a:bodyPr/>
                    <a:lstStyle/>
                    <a:p>
                      <a:pPr algn="ctr" fontAlgn="ctr"/>
                      <a:r>
                        <a:rPr lang="en-US" sz="1500" b="0" i="0" u="none" strike="noStrike" dirty="0">
                          <a:solidFill>
                            <a:schemeClr val="tx1">
                              <a:lumMod val="65000"/>
                              <a:lumOff val="35000"/>
                            </a:schemeClr>
                          </a:solidFill>
                          <a:effectLst/>
                          <a:latin typeface="+mn-lt"/>
                        </a:rPr>
                        <a:t>Metals Pathogens Pesticides Organics</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ctr"/>
                      <a:r>
                        <a:rPr lang="en-US" sz="1500" b="0" i="0" u="none" strike="noStrike" dirty="0">
                          <a:solidFill>
                            <a:schemeClr val="tx1">
                              <a:lumMod val="65000"/>
                              <a:lumOff val="35000"/>
                            </a:schemeClr>
                          </a:solidFill>
                          <a:effectLst/>
                          <a:latin typeface="+mn-lt"/>
                        </a:rPr>
                        <a:t>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D9C4"/>
                    </a:solidFill>
                  </a:tcPr>
                </a:tc>
                <a:tc>
                  <a:txBody>
                    <a:bodyPr/>
                    <a:lstStyle/>
                    <a:p>
                      <a:pPr algn="ctr" fontAlgn="ctr"/>
                      <a:r>
                        <a:rPr lang="en-US" sz="1500" b="0" i="0" u="none" strike="noStrike" dirty="0">
                          <a:solidFill>
                            <a:schemeClr val="tx1">
                              <a:lumMod val="65000"/>
                              <a:lumOff val="35000"/>
                            </a:schemeClr>
                          </a:solidFill>
                          <a:effectLst/>
                          <a:latin typeface="+mn-lt"/>
                        </a:rPr>
                        <a:t>Not listed in 2002 IR</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500" b="0" i="0" u="none" strike="noStrike" dirty="0">
                          <a:solidFill>
                            <a:schemeClr val="tx1">
                              <a:lumMod val="65000"/>
                              <a:lumOff val="35000"/>
                            </a:schemeClr>
                          </a:solidFill>
                          <a:effectLst/>
                          <a:latin typeface="+mn-lt"/>
                        </a:rPr>
                        <a:t>Cat. 3</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500" b="0" i="0" u="none" strike="noStrike" dirty="0">
                          <a:solidFill>
                            <a:schemeClr val="tx1">
                              <a:lumMod val="65000"/>
                              <a:lumOff val="35000"/>
                            </a:schemeClr>
                          </a:solidFill>
                          <a:effectLst/>
                          <a:latin typeface="+mn-lt"/>
                        </a:rPr>
                        <a:t>Cad 5a  FC 5a</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500" b="0" i="0" u="none" strike="noStrike" dirty="0">
                          <a:solidFill>
                            <a:schemeClr val="tx1">
                              <a:lumMod val="65000"/>
                              <a:lumOff val="35000"/>
                            </a:schemeClr>
                          </a:solidFill>
                          <a:effectLst/>
                          <a:latin typeface="+mn-lt"/>
                        </a:rPr>
                        <a:t>Cad 5a  FC 5a</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500" b="0" i="0" u="none" strike="noStrike" dirty="0">
                          <a:solidFill>
                            <a:schemeClr val="tx1">
                              <a:lumMod val="65000"/>
                              <a:lumOff val="35000"/>
                            </a:schemeClr>
                          </a:solidFill>
                          <a:effectLst/>
                          <a:latin typeface="+mn-lt"/>
                        </a:rPr>
                        <a:t>Cad 5a  FC 5a</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500" b="0" i="0" u="none" strike="noStrike" dirty="0">
                          <a:solidFill>
                            <a:schemeClr val="tx1">
                              <a:lumMod val="65000"/>
                              <a:lumOff val="35000"/>
                            </a:schemeClr>
                          </a:solidFill>
                          <a:effectLst/>
                          <a:latin typeface="+mn-lt"/>
                        </a:rPr>
                        <a:t>Cad 5a</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500" b="0" i="0" u="none" strike="noStrike" dirty="0">
                          <a:solidFill>
                            <a:schemeClr val="tx1">
                              <a:lumMod val="65000"/>
                              <a:lumOff val="35000"/>
                            </a:schemeClr>
                          </a:solidFill>
                          <a:effectLst/>
                          <a:latin typeface="+mn-lt"/>
                        </a:rPr>
                        <a:t>Cd 5a</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500" b="0" i="0" u="none" strike="noStrike" dirty="0">
                          <a:solidFill>
                            <a:schemeClr val="tx1">
                              <a:lumMod val="65000"/>
                              <a:lumOff val="35000"/>
                            </a:schemeClr>
                          </a:solidFill>
                          <a:effectLst/>
                          <a:latin typeface="+mn-lt"/>
                        </a:rPr>
                        <a:t>Cd 5a</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500" b="0" i="0" u="none" strike="noStrike" dirty="0">
                          <a:solidFill>
                            <a:schemeClr val="tx1">
                              <a:lumMod val="65000"/>
                              <a:lumOff val="35000"/>
                            </a:schemeClr>
                          </a:solidFill>
                          <a:effectLst/>
                          <a:latin typeface="+mn-lt"/>
                        </a:rPr>
                        <a:t>Cd 5a</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16320771"/>
                  </a:ext>
                </a:extLst>
              </a:tr>
              <a:tr h="1220792">
                <a:tc>
                  <a:txBody>
                    <a:bodyPr/>
                    <a:lstStyle/>
                    <a:p>
                      <a:pPr algn="l" fontAlgn="ctr"/>
                      <a:r>
                        <a:rPr lang="en-US" sz="1500" b="0" i="0" u="none" strike="noStrike" dirty="0">
                          <a:solidFill>
                            <a:schemeClr val="tx1">
                              <a:lumMod val="65000"/>
                              <a:lumOff val="35000"/>
                            </a:schemeClr>
                          </a:solidFill>
                          <a:effectLst/>
                          <a:latin typeface="+mn-lt"/>
                        </a:rPr>
                        <a:t>OK120420010010_00</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vMerge="1">
                  <a:txBody>
                    <a:bodyPr/>
                    <a:lstStyle/>
                    <a:p>
                      <a:endParaRPr lang="en-US"/>
                    </a:p>
                  </a:txBody>
                  <a:tcPr/>
                </a:tc>
                <a:tc>
                  <a:txBody>
                    <a:bodyPr/>
                    <a:lstStyle/>
                    <a:p>
                      <a:pPr algn="l" fontAlgn="ctr"/>
                      <a:r>
                        <a:rPr lang="en-US" sz="1500" b="0" i="0" u="none" strike="noStrike" dirty="0">
                          <a:solidFill>
                            <a:schemeClr val="tx1">
                              <a:lumMod val="65000"/>
                              <a:lumOff val="35000"/>
                            </a:schemeClr>
                          </a:solidFill>
                          <a:effectLst/>
                          <a:latin typeface="+mn-lt"/>
                        </a:rPr>
                        <a:t>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500" b="0" i="0" u="none" strike="noStrike" dirty="0">
                          <a:solidFill>
                            <a:schemeClr val="tx1">
                              <a:lumMod val="65000"/>
                              <a:lumOff val="35000"/>
                            </a:schemeClr>
                          </a:solidFill>
                          <a:effectLst/>
                          <a:latin typeface="+mn-lt"/>
                        </a:rPr>
                        <a:t>Lead 5</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500" b="0" i="0" u="none" strike="noStrike" dirty="0">
                          <a:solidFill>
                            <a:schemeClr val="tx1">
                              <a:lumMod val="65000"/>
                              <a:lumOff val="35000"/>
                            </a:schemeClr>
                          </a:solidFill>
                          <a:effectLst/>
                          <a:latin typeface="+mn-lt"/>
                        </a:rPr>
                        <a:t>FC 5    Ent 5    Ecol 5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500" b="0" i="0" u="none" strike="noStrike" dirty="0">
                          <a:solidFill>
                            <a:schemeClr val="tx1">
                              <a:lumMod val="65000"/>
                              <a:lumOff val="35000"/>
                            </a:schemeClr>
                          </a:solidFill>
                          <a:effectLst/>
                          <a:latin typeface="+mn-lt"/>
                        </a:rPr>
                        <a:t>FC 5a    Ent 5a    Ecol 5a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500" b="0" i="0" u="none" strike="noStrike" dirty="0">
                          <a:solidFill>
                            <a:schemeClr val="tx1">
                              <a:lumMod val="65000"/>
                              <a:lumOff val="35000"/>
                            </a:schemeClr>
                          </a:solidFill>
                          <a:effectLst/>
                          <a:latin typeface="+mn-lt"/>
                        </a:rPr>
                        <a:t>FC 5a     Ent 5a    TDS 5a              Lead 5a                 O&amp;G 5a</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500" b="0" i="0" u="none" strike="noStrike" dirty="0">
                          <a:solidFill>
                            <a:schemeClr val="tx1">
                              <a:lumMod val="65000"/>
                              <a:lumOff val="35000"/>
                            </a:schemeClr>
                          </a:solidFill>
                          <a:effectLst/>
                          <a:latin typeface="+mn-lt"/>
                        </a:rPr>
                        <a:t>Turb 5a      Thall 5a            O&amp;G 5a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pt-BR" sz="1500" b="0" i="0" u="none" strike="noStrike" dirty="0">
                          <a:solidFill>
                            <a:schemeClr val="tx1">
                              <a:lumMod val="65000"/>
                              <a:lumOff val="35000"/>
                            </a:schemeClr>
                          </a:solidFill>
                          <a:effectLst/>
                          <a:latin typeface="+mn-lt"/>
                        </a:rPr>
                        <a:t>Turb 5a       O&amp;G 5a       Ent 4a</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500" b="0" i="0" u="none" strike="noStrike" dirty="0">
                          <a:solidFill>
                            <a:schemeClr val="tx1">
                              <a:lumMod val="65000"/>
                              <a:lumOff val="35000"/>
                            </a:schemeClr>
                          </a:solidFill>
                          <a:effectLst/>
                          <a:latin typeface="+mn-lt"/>
                        </a:rPr>
                        <a:t>Turb 5a Ent 4a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500" b="0" i="0" u="none" strike="noStrike" dirty="0">
                          <a:solidFill>
                            <a:schemeClr val="tx1">
                              <a:lumMod val="65000"/>
                              <a:lumOff val="35000"/>
                            </a:schemeClr>
                          </a:solidFill>
                          <a:effectLst/>
                          <a:latin typeface="+mn-lt"/>
                        </a:rPr>
                        <a:t>Turb 5a Ent 4a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500" b="0" i="0" u="none" strike="noStrike" dirty="0">
                          <a:solidFill>
                            <a:schemeClr val="tx1">
                              <a:lumMod val="65000"/>
                              <a:lumOff val="35000"/>
                            </a:schemeClr>
                          </a:solidFill>
                          <a:effectLst/>
                          <a:latin typeface="+mn-lt"/>
                        </a:rPr>
                        <a:t>Turb 5a Ent 4a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35959264"/>
                  </a:ext>
                </a:extLst>
              </a:tr>
              <a:tr h="684665">
                <a:tc>
                  <a:txBody>
                    <a:bodyPr/>
                    <a:lstStyle/>
                    <a:p>
                      <a:pPr algn="l" fontAlgn="ctr"/>
                      <a:r>
                        <a:rPr lang="en-US" sz="1500" b="0" i="0" u="none" strike="noStrike" dirty="0">
                          <a:solidFill>
                            <a:schemeClr val="tx1">
                              <a:lumMod val="65000"/>
                              <a:lumOff val="35000"/>
                            </a:schemeClr>
                          </a:solidFill>
                          <a:effectLst/>
                          <a:latin typeface="+mn-lt"/>
                        </a:rPr>
                        <a:t>OK120410010080_10</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rowSpan="2">
                  <a:txBody>
                    <a:bodyPr/>
                    <a:lstStyle/>
                    <a:p>
                      <a:pPr algn="ctr" fontAlgn="ctr"/>
                      <a:r>
                        <a:rPr lang="en-US" sz="1500" b="0" i="0" u="none" strike="noStrike" dirty="0">
                          <a:solidFill>
                            <a:schemeClr val="tx1">
                              <a:lumMod val="65000"/>
                              <a:lumOff val="35000"/>
                            </a:schemeClr>
                          </a:solidFill>
                          <a:effectLst/>
                          <a:latin typeface="+mn-lt"/>
                        </a:rPr>
                        <a:t>Pathogens Pesticides Organics</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ctr"/>
                      <a:r>
                        <a:rPr lang="en-US" sz="1500" b="0" i="0" u="none" strike="noStrike" dirty="0">
                          <a:solidFill>
                            <a:schemeClr val="tx1">
                              <a:lumMod val="65000"/>
                              <a:lumOff val="35000"/>
                            </a:schemeClr>
                          </a:solidFill>
                          <a:effectLst/>
                          <a:latin typeface="+mn-lt"/>
                        </a:rPr>
                        <a:t>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D9C4"/>
                    </a:solidFill>
                  </a:tcPr>
                </a:tc>
                <a:tc>
                  <a:txBody>
                    <a:bodyPr/>
                    <a:lstStyle/>
                    <a:p>
                      <a:pPr algn="ctr" fontAlgn="ctr"/>
                      <a:r>
                        <a:rPr lang="en-US" sz="1500" b="0" i="0" u="none" strike="noStrike" dirty="0">
                          <a:solidFill>
                            <a:schemeClr val="tx1">
                              <a:lumMod val="65000"/>
                              <a:lumOff val="35000"/>
                            </a:schemeClr>
                          </a:solidFill>
                          <a:effectLst/>
                          <a:latin typeface="+mn-lt"/>
                        </a:rPr>
                        <a:t>Cat. 3</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tc>
                  <a:txBody>
                    <a:bodyPr/>
                    <a:lstStyle/>
                    <a:p>
                      <a:pPr algn="ctr" fontAlgn="ctr"/>
                      <a:r>
                        <a:rPr lang="en-US" sz="1500" b="0" i="0" u="none" strike="noStrike" dirty="0">
                          <a:solidFill>
                            <a:schemeClr val="tx1">
                              <a:lumMod val="65000"/>
                              <a:lumOff val="35000"/>
                            </a:schemeClr>
                          </a:solidFill>
                          <a:effectLst/>
                          <a:latin typeface="+mn-lt"/>
                        </a:rPr>
                        <a:t>Cat. 3</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tc>
                  <a:txBody>
                    <a:bodyPr/>
                    <a:lstStyle/>
                    <a:p>
                      <a:pPr algn="ctr" fontAlgn="ctr"/>
                      <a:r>
                        <a:rPr lang="en-US" sz="1500" b="0" i="0" u="none" strike="noStrike" dirty="0">
                          <a:solidFill>
                            <a:schemeClr val="tx1">
                              <a:lumMod val="65000"/>
                              <a:lumOff val="35000"/>
                            </a:schemeClr>
                          </a:solidFill>
                          <a:effectLst/>
                          <a:latin typeface="+mn-lt"/>
                        </a:rPr>
                        <a:t>FC 5a</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tc>
                  <a:txBody>
                    <a:bodyPr/>
                    <a:lstStyle/>
                    <a:p>
                      <a:pPr algn="ctr" fontAlgn="ctr"/>
                      <a:r>
                        <a:rPr lang="en-US" sz="1500" b="0" i="0" u="none" strike="noStrike" dirty="0">
                          <a:solidFill>
                            <a:schemeClr val="tx1">
                              <a:lumMod val="65000"/>
                              <a:lumOff val="35000"/>
                            </a:schemeClr>
                          </a:solidFill>
                          <a:effectLst/>
                          <a:latin typeface="+mn-lt"/>
                        </a:rPr>
                        <a:t>FC 5a</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tc>
                  <a:txBody>
                    <a:bodyPr/>
                    <a:lstStyle/>
                    <a:p>
                      <a:pPr algn="ctr" fontAlgn="ctr"/>
                      <a:r>
                        <a:rPr lang="en-US" sz="1500" b="0" i="0" u="none" strike="noStrike" dirty="0">
                          <a:solidFill>
                            <a:schemeClr val="tx1">
                              <a:lumMod val="65000"/>
                              <a:lumOff val="35000"/>
                            </a:schemeClr>
                          </a:solidFill>
                          <a:effectLst/>
                          <a:latin typeface="+mn-lt"/>
                        </a:rPr>
                        <a:t>FC 5a</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tc>
                  <a:txBody>
                    <a:bodyPr/>
                    <a:lstStyle/>
                    <a:p>
                      <a:pPr algn="ctr" fontAlgn="ctr"/>
                      <a:r>
                        <a:rPr lang="en-US" sz="1500" b="0" i="0" u="none" strike="noStrike" dirty="0">
                          <a:solidFill>
                            <a:schemeClr val="tx1">
                              <a:lumMod val="65000"/>
                              <a:lumOff val="35000"/>
                            </a:schemeClr>
                          </a:solidFill>
                          <a:effectLst/>
                          <a:latin typeface="+mn-lt"/>
                        </a:rPr>
                        <a:t>Cat. 2</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tc>
                  <a:txBody>
                    <a:bodyPr/>
                    <a:lstStyle/>
                    <a:p>
                      <a:pPr algn="ctr" fontAlgn="ctr"/>
                      <a:r>
                        <a:rPr lang="en-US" sz="1500" b="0" i="0" u="none" strike="noStrike" dirty="0">
                          <a:solidFill>
                            <a:schemeClr val="tx1">
                              <a:lumMod val="65000"/>
                              <a:lumOff val="35000"/>
                            </a:schemeClr>
                          </a:solidFill>
                          <a:effectLst/>
                          <a:latin typeface="+mn-lt"/>
                        </a:rPr>
                        <a:t>Cat. 2</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tc>
                  <a:txBody>
                    <a:bodyPr/>
                    <a:lstStyle/>
                    <a:p>
                      <a:pPr algn="ctr" fontAlgn="ctr"/>
                      <a:r>
                        <a:rPr lang="en-US" sz="1500" b="0" i="0" u="none" strike="noStrike" dirty="0">
                          <a:solidFill>
                            <a:schemeClr val="tx1">
                              <a:lumMod val="65000"/>
                              <a:lumOff val="35000"/>
                            </a:schemeClr>
                          </a:solidFill>
                          <a:effectLst/>
                          <a:latin typeface="+mn-lt"/>
                        </a:rPr>
                        <a:t>Cat. 2</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tc>
                  <a:txBody>
                    <a:bodyPr/>
                    <a:lstStyle/>
                    <a:p>
                      <a:pPr algn="ctr" fontAlgn="ctr"/>
                      <a:r>
                        <a:rPr lang="en-US" sz="1500" b="0" i="0" u="none" strike="noStrike" dirty="0">
                          <a:solidFill>
                            <a:schemeClr val="tx1">
                              <a:lumMod val="65000"/>
                              <a:lumOff val="35000"/>
                            </a:schemeClr>
                          </a:solidFill>
                          <a:effectLst/>
                          <a:latin typeface="+mn-lt"/>
                        </a:rPr>
                        <a:t>Cat. 2</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extLst>
                  <a:ext uri="{0D108BD9-81ED-4DB2-BD59-A6C34878D82A}">
                    <a16:rowId xmlns:a16="http://schemas.microsoft.com/office/drawing/2014/main" val="3941668120"/>
                  </a:ext>
                </a:extLst>
              </a:tr>
              <a:tr h="800711">
                <a:tc>
                  <a:txBody>
                    <a:bodyPr/>
                    <a:lstStyle/>
                    <a:p>
                      <a:pPr algn="l" fontAlgn="ctr"/>
                      <a:r>
                        <a:rPr lang="en-US" sz="1500" b="0" i="0" u="none" strike="noStrike" dirty="0">
                          <a:solidFill>
                            <a:schemeClr val="tx1">
                              <a:lumMod val="65000"/>
                              <a:lumOff val="35000"/>
                            </a:schemeClr>
                          </a:solidFill>
                          <a:effectLst/>
                          <a:latin typeface="+mn-lt"/>
                        </a:rPr>
                        <a:t>OK120410010080_00</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vMerge="1">
                  <a:txBody>
                    <a:bodyPr/>
                    <a:lstStyle/>
                    <a:p>
                      <a:endParaRPr lang="en-US"/>
                    </a:p>
                  </a:txBody>
                  <a:tcPr/>
                </a:tc>
                <a:tc>
                  <a:txBody>
                    <a:bodyPr/>
                    <a:lstStyle/>
                    <a:p>
                      <a:pPr algn="l" fontAlgn="ctr"/>
                      <a:r>
                        <a:rPr lang="en-US" sz="1500" b="0" i="0" u="none" strike="noStrike" dirty="0">
                          <a:solidFill>
                            <a:schemeClr val="tx1">
                              <a:lumMod val="65000"/>
                              <a:lumOff val="35000"/>
                            </a:schemeClr>
                          </a:solidFill>
                          <a:effectLst/>
                          <a:latin typeface="+mn-lt"/>
                        </a:rPr>
                        <a:t>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500" b="0" i="0" u="none" strike="noStrike" dirty="0">
                          <a:solidFill>
                            <a:schemeClr val="tx1">
                              <a:lumMod val="65000"/>
                              <a:lumOff val="35000"/>
                            </a:schemeClr>
                          </a:solidFill>
                          <a:effectLst/>
                          <a:latin typeface="+mn-lt"/>
                        </a:rPr>
                        <a:t>Path 5        TDS 5</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tc>
                  <a:txBody>
                    <a:bodyPr/>
                    <a:lstStyle/>
                    <a:p>
                      <a:pPr algn="ctr" fontAlgn="ctr"/>
                      <a:r>
                        <a:rPr lang="en-US" sz="1500" b="0" i="0" u="none" strike="noStrike" dirty="0">
                          <a:solidFill>
                            <a:schemeClr val="tx1">
                              <a:lumMod val="65000"/>
                              <a:lumOff val="35000"/>
                            </a:schemeClr>
                          </a:solidFill>
                          <a:effectLst/>
                          <a:latin typeface="+mn-lt"/>
                        </a:rPr>
                        <a:t>Ent 5   TDS 5              Turb 5</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tc>
                  <a:txBody>
                    <a:bodyPr/>
                    <a:lstStyle/>
                    <a:p>
                      <a:pPr algn="ctr" fontAlgn="ctr"/>
                      <a:r>
                        <a:rPr lang="en-US" sz="1500" b="0" i="0" u="none" strike="noStrike" dirty="0">
                          <a:solidFill>
                            <a:schemeClr val="tx1">
                              <a:lumMod val="65000"/>
                              <a:lumOff val="35000"/>
                            </a:schemeClr>
                          </a:solidFill>
                          <a:effectLst/>
                          <a:latin typeface="+mn-lt"/>
                        </a:rPr>
                        <a:t>TDS 5a</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tc>
                  <a:txBody>
                    <a:bodyPr/>
                    <a:lstStyle/>
                    <a:p>
                      <a:pPr algn="ctr" fontAlgn="ctr"/>
                      <a:r>
                        <a:rPr lang="pt-BR" sz="1500" b="0" i="0" u="none" strike="noStrike">
                          <a:solidFill>
                            <a:schemeClr val="tx1">
                              <a:lumMod val="65000"/>
                              <a:lumOff val="35000"/>
                            </a:schemeClr>
                          </a:solidFill>
                          <a:effectLst/>
                          <a:latin typeface="+mn-lt"/>
                        </a:rPr>
                        <a:t>Ent 5a    TDS 5a              O&amp;G 5a</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tc>
                  <a:txBody>
                    <a:bodyPr/>
                    <a:lstStyle/>
                    <a:p>
                      <a:pPr algn="ctr" fontAlgn="ctr"/>
                      <a:r>
                        <a:rPr lang="pt-BR" sz="1500" b="0" i="0" u="none" strike="noStrike">
                          <a:solidFill>
                            <a:schemeClr val="tx1">
                              <a:lumMod val="65000"/>
                              <a:lumOff val="35000"/>
                            </a:schemeClr>
                          </a:solidFill>
                          <a:effectLst/>
                          <a:latin typeface="+mn-lt"/>
                        </a:rPr>
                        <a:t>Thall 5a            O&amp;G 5a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tc>
                  <a:txBody>
                    <a:bodyPr/>
                    <a:lstStyle/>
                    <a:p>
                      <a:pPr algn="ctr" fontAlgn="ctr"/>
                      <a:r>
                        <a:rPr lang="en-US" sz="1500" b="0" i="0" u="none" strike="noStrike" dirty="0">
                          <a:solidFill>
                            <a:schemeClr val="tx1">
                              <a:lumMod val="65000"/>
                              <a:lumOff val="35000"/>
                            </a:schemeClr>
                          </a:solidFill>
                          <a:effectLst/>
                          <a:latin typeface="+mn-lt"/>
                        </a:rPr>
                        <a:t>Ent 4a</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tc>
                  <a:txBody>
                    <a:bodyPr/>
                    <a:lstStyle/>
                    <a:p>
                      <a:pPr algn="ctr" fontAlgn="ctr"/>
                      <a:r>
                        <a:rPr lang="en-US" sz="1500" b="0" i="0" u="none" strike="noStrike" dirty="0">
                          <a:solidFill>
                            <a:schemeClr val="tx1">
                              <a:lumMod val="65000"/>
                              <a:lumOff val="35000"/>
                            </a:schemeClr>
                          </a:solidFill>
                          <a:effectLst/>
                          <a:latin typeface="+mn-lt"/>
                        </a:rPr>
                        <a:t>Ent 4a</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tc>
                  <a:txBody>
                    <a:bodyPr/>
                    <a:lstStyle/>
                    <a:p>
                      <a:pPr algn="ctr" fontAlgn="ctr"/>
                      <a:r>
                        <a:rPr lang="en-US" sz="1500" b="0" i="0" u="none" strike="noStrike" dirty="0">
                          <a:solidFill>
                            <a:schemeClr val="tx1">
                              <a:lumMod val="65000"/>
                              <a:lumOff val="35000"/>
                            </a:schemeClr>
                          </a:solidFill>
                          <a:effectLst/>
                          <a:latin typeface="+mn-lt"/>
                        </a:rPr>
                        <a:t>Ent 4a</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tc>
                  <a:txBody>
                    <a:bodyPr/>
                    <a:lstStyle/>
                    <a:p>
                      <a:pPr algn="ctr" fontAlgn="ctr"/>
                      <a:r>
                        <a:rPr lang="en-US" sz="1500" b="0" i="0" u="none" strike="noStrike" dirty="0">
                          <a:solidFill>
                            <a:schemeClr val="tx1">
                              <a:lumMod val="65000"/>
                              <a:lumOff val="35000"/>
                            </a:schemeClr>
                          </a:solidFill>
                          <a:effectLst/>
                          <a:latin typeface="+mn-lt"/>
                        </a:rPr>
                        <a:t>Ent 4a</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5"/>
                    </a:solidFill>
                  </a:tcPr>
                </a:tc>
                <a:extLst>
                  <a:ext uri="{0D108BD9-81ED-4DB2-BD59-A6C34878D82A}">
                    <a16:rowId xmlns:a16="http://schemas.microsoft.com/office/drawing/2014/main" val="2713625070"/>
                  </a:ext>
                </a:extLst>
              </a:tr>
            </a:tbl>
          </a:graphicData>
        </a:graphic>
      </p:graphicFrame>
      <p:sp>
        <p:nvSpPr>
          <p:cNvPr id="6" name="TextBox 5">
            <a:extLst>
              <a:ext uri="{FF2B5EF4-FFF2-40B4-BE49-F238E27FC236}">
                <a16:creationId xmlns:a16="http://schemas.microsoft.com/office/drawing/2014/main" id="{B14BC36D-05EB-46B0-B6BC-2DB990B28095}"/>
              </a:ext>
            </a:extLst>
          </p:cNvPr>
          <p:cNvSpPr txBox="1"/>
          <p:nvPr/>
        </p:nvSpPr>
        <p:spPr>
          <a:xfrm>
            <a:off x="321972" y="987608"/>
            <a:ext cx="4996872" cy="369332"/>
          </a:xfrm>
          <a:prstGeom prst="rect">
            <a:avLst/>
          </a:prstGeom>
          <a:noFill/>
        </p:spPr>
        <p:txBody>
          <a:bodyPr wrap="square" rtlCol="0">
            <a:spAutoFit/>
          </a:bodyPr>
          <a:lstStyle/>
          <a:p>
            <a:r>
              <a:rPr lang="en-US" i="1" dirty="0">
                <a:solidFill>
                  <a:schemeClr val="tx2">
                    <a:lumMod val="75000"/>
                  </a:schemeClr>
                </a:solidFill>
              </a:rPr>
              <a:t>Arkansas River segments in Tulsa area.</a:t>
            </a:r>
          </a:p>
        </p:txBody>
      </p:sp>
      <p:sp>
        <p:nvSpPr>
          <p:cNvPr id="3" name="Oval 2">
            <a:extLst>
              <a:ext uri="{FF2B5EF4-FFF2-40B4-BE49-F238E27FC236}">
                <a16:creationId xmlns:a16="http://schemas.microsoft.com/office/drawing/2014/main" id="{356D8BD9-6800-461E-B591-5645395963DD}"/>
              </a:ext>
            </a:extLst>
          </p:cNvPr>
          <p:cNvSpPr/>
          <p:nvPr/>
        </p:nvSpPr>
        <p:spPr>
          <a:xfrm>
            <a:off x="0" y="2854039"/>
            <a:ext cx="2022764" cy="1958109"/>
          </a:xfrm>
          <a:prstGeom prst="ellipse">
            <a:avLst/>
          </a:prstGeom>
          <a:solidFill>
            <a:schemeClr val="accent1">
              <a:alpha val="1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ECABFA02-A596-4897-98C7-B046EA0F37CF}"/>
              </a:ext>
            </a:extLst>
          </p:cNvPr>
          <p:cNvSpPr/>
          <p:nvPr/>
        </p:nvSpPr>
        <p:spPr>
          <a:xfrm>
            <a:off x="0" y="4671291"/>
            <a:ext cx="2022764" cy="1958109"/>
          </a:xfrm>
          <a:prstGeom prst="ellipse">
            <a:avLst/>
          </a:prstGeom>
          <a:solidFill>
            <a:schemeClr val="accent1">
              <a:alpha val="1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Audio 8">
            <a:hlinkClick r:id="" action="ppaction://media"/>
            <a:extLst>
              <a:ext uri="{FF2B5EF4-FFF2-40B4-BE49-F238E27FC236}">
                <a16:creationId xmlns:a16="http://schemas.microsoft.com/office/drawing/2014/main" id="{90B99BB8-9C0A-40CD-99F2-3232FB77DF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10397620"/>
      </p:ext>
    </p:extLst>
  </p:cSld>
  <p:clrMapOvr>
    <a:masterClrMapping/>
  </p:clrMapOvr>
  <mc:AlternateContent xmlns:mc="http://schemas.openxmlformats.org/markup-compatibility/2006" xmlns:p14="http://schemas.microsoft.com/office/powerpoint/2010/main">
    <mc:Choice Requires="p14">
      <p:transition spd="slow" p14:dur="2000" advTm="285543"/>
    </mc:Choice>
    <mc:Fallback xmlns="">
      <p:transition spd="slow" advTm="285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1"/>
            <a:ext cx="5293730" cy="2595329"/>
          </a:xfrm>
          <a:prstGeom prst="rect">
            <a:avLst/>
          </a:prstGeom>
          <a:solidFill>
            <a:srgbClr val="8D7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393192" y="491260"/>
            <a:ext cx="4710707" cy="2147344"/>
          </a:xfrm>
          <a:prstGeom prst="rect">
            <a:avLst/>
          </a:prstGeom>
        </p:spPr>
        <p:txBody>
          <a:bodyPr vert="horz" lIns="91440" tIns="45720" rIns="91440" bIns="45720" rtlCol="0" anchor="ctr">
            <a:normAutofit/>
          </a:bodyPr>
          <a:lstStyle/>
          <a:p>
            <a:pPr>
              <a:lnSpc>
                <a:spcPct val="110000"/>
              </a:lnSpc>
              <a:spcBef>
                <a:spcPct val="0"/>
              </a:spcBef>
            </a:pPr>
            <a:r>
              <a:rPr lang="en-US" sz="3500" dirty="0">
                <a:solidFill>
                  <a:srgbClr val="FFFFFF"/>
                </a:solidFill>
                <a:latin typeface="+mj-lt"/>
                <a:ea typeface="+mj-ea"/>
                <a:cs typeface="+mj-cs"/>
              </a:rPr>
              <a:t>This ends Part 1 of 3 GCSA Training Modules on 303(d) inspections.</a:t>
            </a:r>
          </a:p>
        </p:txBody>
      </p:sp>
      <p:sp>
        <p:nvSpPr>
          <p:cNvPr id="15" name="Rectangle 14">
            <a:extLst>
              <a:ext uri="{FF2B5EF4-FFF2-40B4-BE49-F238E27FC236}">
                <a16:creationId xmlns:a16="http://schemas.microsoft.com/office/drawing/2014/main" id="{392E632E-3F30-4018-960F-EE3228045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7" y="3085476"/>
            <a:ext cx="2998678" cy="3449681"/>
          </a:xfrm>
          <a:prstGeom prst="rect">
            <a:avLst/>
          </a:prstGeom>
          <a:solidFill>
            <a:srgbClr val="C28373">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015B939-F527-4117-B775-533A40168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4136" y="3090672"/>
            <a:ext cx="2167128" cy="1636776"/>
          </a:xfrm>
          <a:prstGeom prst="rect">
            <a:avLst/>
          </a:prstGeom>
          <a:solidFill>
            <a:srgbClr val="C28373">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6" descr="GCSA sqcolo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3811499" y="3236090"/>
            <a:ext cx="1292400" cy="1360422"/>
          </a:xfrm>
          <a:prstGeom prst="rect">
            <a:avLst/>
          </a:prstGeom>
          <a:noFill/>
        </p:spPr>
      </p:pic>
      <p:sp>
        <p:nvSpPr>
          <p:cNvPr id="19" name="Rectangle 18">
            <a:extLst>
              <a:ext uri="{FF2B5EF4-FFF2-40B4-BE49-F238E27FC236}">
                <a16:creationId xmlns:a16="http://schemas.microsoft.com/office/drawing/2014/main" id="{522BCFB4-3880-430A-9E42-4D844E8F6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4136" y="4901184"/>
            <a:ext cx="2167128" cy="1636776"/>
          </a:xfrm>
          <a:prstGeom prst="rect">
            <a:avLst/>
          </a:prstGeom>
          <a:solidFill>
            <a:srgbClr val="C28373">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Pictur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78995" y="3990112"/>
            <a:ext cx="2941017" cy="1617559"/>
          </a:xfrm>
          <a:prstGeom prst="rect">
            <a:avLst/>
          </a:prstGeom>
        </p:spPr>
      </p:pic>
      <p:sp>
        <p:nvSpPr>
          <p:cNvPr id="21" name="Rectangle 2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5968479" y="763523"/>
            <a:ext cx="2633472" cy="4842950"/>
          </a:xfrm>
          <a:prstGeom prst="rect">
            <a:avLst/>
          </a:prstGeom>
        </p:spPr>
        <p:txBody>
          <a:bodyPr vert="horz" lIns="91440" tIns="45720" rIns="91440" bIns="45720" rtlCol="0" anchor="ctr">
            <a:normAutofit/>
          </a:bodyPr>
          <a:lstStyle/>
          <a:p>
            <a:pPr>
              <a:lnSpc>
                <a:spcPct val="90000"/>
              </a:lnSpc>
              <a:spcAft>
                <a:spcPts val="600"/>
              </a:spcAft>
            </a:pPr>
            <a:r>
              <a:rPr lang="en-US" sz="2100" b="1" i="1" dirty="0">
                <a:solidFill>
                  <a:srgbClr val="FFFFFF"/>
                </a:solidFill>
              </a:rPr>
              <a:t>Vernon Seaman</a:t>
            </a:r>
          </a:p>
          <a:p>
            <a:pPr>
              <a:lnSpc>
                <a:spcPct val="90000"/>
              </a:lnSpc>
              <a:spcAft>
                <a:spcPts val="600"/>
              </a:spcAft>
            </a:pPr>
            <a:r>
              <a:rPr lang="en-US" sz="1900" dirty="0">
                <a:solidFill>
                  <a:srgbClr val="FFFFFF"/>
                </a:solidFill>
              </a:rPr>
              <a:t>Manager, Envir. and Energy Planning</a:t>
            </a:r>
          </a:p>
          <a:p>
            <a:pPr>
              <a:lnSpc>
                <a:spcPct val="90000"/>
              </a:lnSpc>
              <a:spcAft>
                <a:spcPts val="600"/>
              </a:spcAft>
            </a:pPr>
            <a:r>
              <a:rPr lang="en-US" sz="1900" dirty="0">
                <a:solidFill>
                  <a:srgbClr val="FFFFFF"/>
                </a:solidFill>
              </a:rPr>
              <a:t>INCOG</a:t>
            </a:r>
          </a:p>
          <a:p>
            <a:pPr>
              <a:lnSpc>
                <a:spcPct val="90000"/>
              </a:lnSpc>
              <a:spcAft>
                <a:spcPts val="600"/>
              </a:spcAft>
            </a:pPr>
            <a:r>
              <a:rPr lang="en-US" sz="1900" dirty="0">
                <a:solidFill>
                  <a:srgbClr val="FFFFFF"/>
                </a:solidFill>
              </a:rPr>
              <a:t>Two West 2</a:t>
            </a:r>
            <a:r>
              <a:rPr lang="en-US" sz="1900" baseline="30000" dirty="0">
                <a:solidFill>
                  <a:srgbClr val="FFFFFF"/>
                </a:solidFill>
              </a:rPr>
              <a:t>nd </a:t>
            </a:r>
            <a:r>
              <a:rPr lang="en-US" sz="1900" dirty="0">
                <a:solidFill>
                  <a:srgbClr val="FFFFFF"/>
                </a:solidFill>
              </a:rPr>
              <a:t>Street</a:t>
            </a:r>
          </a:p>
          <a:p>
            <a:pPr>
              <a:lnSpc>
                <a:spcPct val="90000"/>
              </a:lnSpc>
              <a:spcAft>
                <a:spcPts val="600"/>
              </a:spcAft>
            </a:pPr>
            <a:r>
              <a:rPr lang="en-US" sz="1900" dirty="0">
                <a:solidFill>
                  <a:srgbClr val="FFFFFF"/>
                </a:solidFill>
              </a:rPr>
              <a:t>Suite 800 </a:t>
            </a:r>
          </a:p>
          <a:p>
            <a:pPr>
              <a:lnSpc>
                <a:spcPct val="90000"/>
              </a:lnSpc>
              <a:spcAft>
                <a:spcPts val="600"/>
              </a:spcAft>
            </a:pPr>
            <a:r>
              <a:rPr lang="en-US" sz="1900" dirty="0">
                <a:solidFill>
                  <a:srgbClr val="FFFFFF"/>
                </a:solidFill>
              </a:rPr>
              <a:t>Tulsa, OK 74103</a:t>
            </a:r>
          </a:p>
          <a:p>
            <a:pPr>
              <a:lnSpc>
                <a:spcPct val="90000"/>
              </a:lnSpc>
              <a:spcAft>
                <a:spcPts val="600"/>
              </a:spcAft>
            </a:pPr>
            <a:r>
              <a:rPr lang="en-US" sz="1900" dirty="0">
                <a:solidFill>
                  <a:srgbClr val="FFFFFF"/>
                </a:solidFill>
              </a:rPr>
              <a:t>(918) 579-9451</a:t>
            </a:r>
          </a:p>
          <a:p>
            <a:pPr>
              <a:lnSpc>
                <a:spcPct val="90000"/>
              </a:lnSpc>
              <a:spcAft>
                <a:spcPts val="600"/>
              </a:spcAft>
            </a:pPr>
            <a:r>
              <a:rPr lang="en-US" sz="1900" dirty="0">
                <a:solidFill>
                  <a:schemeClr val="accent1">
                    <a:lumMod val="20000"/>
                    <a:lumOff val="80000"/>
                  </a:schemeClr>
                </a:solidFill>
                <a:hlinkClick r:id="rId7">
                  <a:extLst>
                    <a:ext uri="{A12FA001-AC4F-418D-AE19-62706E023703}">
                      <ahyp:hlinkClr xmlns:ahyp="http://schemas.microsoft.com/office/drawing/2018/hyperlinkcolor" val="tx"/>
                    </a:ext>
                  </a:extLst>
                </a:hlinkClick>
              </a:rPr>
              <a:t>vseaman@incog.org</a:t>
            </a:r>
            <a:r>
              <a:rPr lang="en-US" sz="1900" dirty="0">
                <a:solidFill>
                  <a:schemeClr val="accent1">
                    <a:lumMod val="20000"/>
                    <a:lumOff val="80000"/>
                  </a:schemeClr>
                </a:solidFill>
              </a:rPr>
              <a:t> </a:t>
            </a:r>
          </a:p>
          <a:p>
            <a:pPr indent="-228600">
              <a:lnSpc>
                <a:spcPct val="90000"/>
              </a:lnSpc>
              <a:spcAft>
                <a:spcPts val="600"/>
              </a:spcAft>
              <a:buFont typeface="Arial" panose="020B0604020202020204" pitchFamily="34" charset="0"/>
              <a:buChar char="•"/>
            </a:pPr>
            <a:endParaRPr lang="en-US" sz="1900" dirty="0">
              <a:solidFill>
                <a:srgbClr val="FFFFFF"/>
              </a:solidFill>
            </a:endParaRPr>
          </a:p>
        </p:txBody>
      </p:sp>
      <p:sp>
        <p:nvSpPr>
          <p:cNvPr id="2" name="Slide Number Placeholder 1"/>
          <p:cNvSpPr>
            <a:spLocks noGrp="1"/>
          </p:cNvSpPr>
          <p:nvPr>
            <p:ph type="sldNum" sz="quarter" idx="12"/>
          </p:nvPr>
        </p:nvSpPr>
        <p:spPr>
          <a:xfrm>
            <a:off x="4037099" y="5606473"/>
            <a:ext cx="747843" cy="295373"/>
          </a:xfrm>
        </p:spPr>
        <p:txBody>
          <a:bodyPr vert="horz" lIns="91440" tIns="45720" rIns="91440" bIns="45720" rtlCol="0" anchor="ctr">
            <a:noAutofit/>
          </a:bodyPr>
          <a:lstStyle/>
          <a:p>
            <a:pPr>
              <a:spcAft>
                <a:spcPts val="600"/>
              </a:spcAft>
            </a:pPr>
            <a:fld id="{746FB596-432D-499C-9187-B7F052D14381}" type="slidenum">
              <a:rPr lang="en-US" sz="3000">
                <a:solidFill>
                  <a:schemeClr val="tx1">
                    <a:lumMod val="50000"/>
                    <a:lumOff val="50000"/>
                  </a:schemeClr>
                </a:solidFill>
              </a:rPr>
              <a:pPr>
                <a:spcAft>
                  <a:spcPts val="600"/>
                </a:spcAft>
              </a:pPr>
              <a:t>16</a:t>
            </a:fld>
            <a:endParaRPr lang="en-US" sz="3000" dirty="0">
              <a:solidFill>
                <a:schemeClr val="tx1">
                  <a:lumMod val="50000"/>
                  <a:lumOff val="50000"/>
                </a:schemeClr>
              </a:solidFill>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51603" y="5040786"/>
            <a:ext cx="2436612" cy="469047"/>
          </a:xfrm>
          <a:prstGeom prst="rect">
            <a:avLst/>
          </a:prstGeom>
        </p:spPr>
      </p:pic>
      <p:pic>
        <p:nvPicPr>
          <p:cNvPr id="9" name="Audio 8">
            <a:hlinkClick r:id="" action="ppaction://media"/>
            <a:extLst>
              <a:ext uri="{FF2B5EF4-FFF2-40B4-BE49-F238E27FC236}">
                <a16:creationId xmlns:a16="http://schemas.microsoft.com/office/drawing/2014/main" id="{BF42BC3C-3DB3-43E8-9232-0DC5BE16295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51812857"/>
      </p:ext>
    </p:extLst>
  </p:cSld>
  <p:clrMapOvr>
    <a:masterClrMapping/>
  </p:clrMapOvr>
  <mc:AlternateContent xmlns:mc="http://schemas.openxmlformats.org/markup-compatibility/2006" xmlns:p14="http://schemas.microsoft.com/office/powerpoint/2010/main">
    <mc:Choice Requires="p14">
      <p:transition spd="slow" p14:dur="2000" advTm="36369"/>
    </mc:Choice>
    <mc:Fallback xmlns="">
      <p:transition spd="slow" advTm="36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827237-1D45-487D-BBB7-57B7AE80FD6D}"/>
              </a:ext>
            </a:extLst>
          </p:cNvPr>
          <p:cNvSpPr>
            <a:spLocks noGrp="1"/>
          </p:cNvSpPr>
          <p:nvPr>
            <p:ph type="title"/>
          </p:nvPr>
        </p:nvSpPr>
        <p:spPr>
          <a:xfrm>
            <a:off x="473202" y="640080"/>
            <a:ext cx="3614166" cy="1274341"/>
          </a:xfrm>
        </p:spPr>
        <p:txBody>
          <a:bodyPr anchor="b">
            <a:normAutofit fontScale="90000"/>
          </a:bodyPr>
          <a:lstStyle/>
          <a:p>
            <a:r>
              <a:rPr lang="en-US" sz="4000" dirty="0"/>
              <a:t>How Much More Virtual Training?</a:t>
            </a:r>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953AD82-3C57-47D7-AC17-8BB60E637FB3}"/>
              </a:ext>
            </a:extLst>
          </p:cNvPr>
          <p:cNvSpPr>
            <a:spLocks noGrp="1"/>
          </p:cNvSpPr>
          <p:nvPr>
            <p:ph idx="1"/>
          </p:nvPr>
        </p:nvSpPr>
        <p:spPr>
          <a:xfrm>
            <a:off x="218209" y="2582349"/>
            <a:ext cx="4239491" cy="4000695"/>
          </a:xfrm>
        </p:spPr>
        <p:txBody>
          <a:bodyPr anchor="t">
            <a:normAutofit/>
          </a:bodyPr>
          <a:lstStyle/>
          <a:p>
            <a:pPr>
              <a:lnSpc>
                <a:spcPct val="110000"/>
              </a:lnSpc>
              <a:spcBef>
                <a:spcPts val="0"/>
              </a:spcBef>
              <a:spcAft>
                <a:spcPts val="1800"/>
              </a:spcAft>
            </a:pPr>
            <a:r>
              <a:rPr lang="en-US" sz="1900" dirty="0"/>
              <a:t>COVID is surging, and back to school and holidays may keep COVID high this fall.</a:t>
            </a:r>
          </a:p>
          <a:p>
            <a:pPr>
              <a:lnSpc>
                <a:spcPct val="110000"/>
              </a:lnSpc>
              <a:spcBef>
                <a:spcPts val="0"/>
              </a:spcBef>
              <a:spcAft>
                <a:spcPts val="1800"/>
              </a:spcAft>
            </a:pPr>
            <a:r>
              <a:rPr lang="en-US" sz="1900" dirty="0"/>
              <a:t>Our last GCSA physical meeting was in December 2019 (21 months ago)</a:t>
            </a:r>
          </a:p>
          <a:p>
            <a:pPr>
              <a:lnSpc>
                <a:spcPct val="110000"/>
              </a:lnSpc>
              <a:spcBef>
                <a:spcPts val="0"/>
              </a:spcBef>
              <a:spcAft>
                <a:spcPts val="1800"/>
              </a:spcAft>
            </a:pPr>
            <a:r>
              <a:rPr lang="en-US" sz="1900" dirty="0"/>
              <a:t>The August 18</a:t>
            </a:r>
            <a:r>
              <a:rPr lang="en-US" sz="1900" baseline="30000" dirty="0"/>
              <a:t>th</a:t>
            </a:r>
            <a:r>
              <a:rPr lang="en-US" sz="1900" dirty="0"/>
              <a:t> workshop was to be our return to physical meetings.</a:t>
            </a:r>
          </a:p>
          <a:p>
            <a:pPr>
              <a:lnSpc>
                <a:spcPct val="110000"/>
              </a:lnSpc>
              <a:spcBef>
                <a:spcPts val="0"/>
              </a:spcBef>
              <a:spcAft>
                <a:spcPts val="1800"/>
              </a:spcAft>
            </a:pPr>
            <a:r>
              <a:rPr lang="en-US" sz="1900" dirty="0"/>
              <a:t>The Oct. 13</a:t>
            </a:r>
            <a:r>
              <a:rPr lang="en-US" sz="1900" baseline="30000" dirty="0"/>
              <a:t>th</a:t>
            </a:r>
            <a:r>
              <a:rPr lang="en-US" sz="1900" dirty="0"/>
              <a:t> and Dec. 15</a:t>
            </a:r>
            <a:r>
              <a:rPr lang="en-US" sz="1900" baseline="30000" dirty="0"/>
              <a:t>th</a:t>
            </a:r>
            <a:r>
              <a:rPr lang="en-US" sz="1900" dirty="0"/>
              <a:t> workshops at Nienhuis Park have been switched to Zoom meetings.</a:t>
            </a:r>
          </a:p>
        </p:txBody>
      </p:sp>
      <p:sp>
        <p:nvSpPr>
          <p:cNvPr id="4" name="Slide Number Placeholder 3">
            <a:extLst>
              <a:ext uri="{FF2B5EF4-FFF2-40B4-BE49-F238E27FC236}">
                <a16:creationId xmlns:a16="http://schemas.microsoft.com/office/drawing/2014/main" id="{AD6AFC48-8761-4EB8-BD91-7B177314FAC6}"/>
              </a:ext>
            </a:extLst>
          </p:cNvPr>
          <p:cNvSpPr>
            <a:spLocks noGrp="1"/>
          </p:cNvSpPr>
          <p:nvPr>
            <p:ph type="sldNum" sz="quarter" idx="12"/>
          </p:nvPr>
        </p:nvSpPr>
        <p:spPr>
          <a:xfrm>
            <a:off x="6398857" y="6217920"/>
            <a:ext cx="2057400" cy="365125"/>
          </a:xfrm>
        </p:spPr>
        <p:txBody>
          <a:bodyPr>
            <a:noAutofit/>
          </a:bodyPr>
          <a:lstStyle/>
          <a:p>
            <a:pPr>
              <a:spcAft>
                <a:spcPts val="600"/>
              </a:spcAft>
            </a:pPr>
            <a:fld id="{26EF7911-DC9B-4A2A-BA69-BD22654B71C5}" type="slidenum">
              <a:rPr lang="en-US" sz="2000" smtClean="0"/>
              <a:pPr>
                <a:spcAft>
                  <a:spcPts val="600"/>
                </a:spcAft>
              </a:pPr>
              <a:t>2</a:t>
            </a:fld>
            <a:endParaRPr lang="en-US" sz="2000" dirty="0"/>
          </a:p>
        </p:txBody>
      </p:sp>
      <p:sp>
        <p:nvSpPr>
          <p:cNvPr id="7" name="TextBox 6">
            <a:extLst>
              <a:ext uri="{FF2B5EF4-FFF2-40B4-BE49-F238E27FC236}">
                <a16:creationId xmlns:a16="http://schemas.microsoft.com/office/drawing/2014/main" id="{4040700C-57AB-4276-9E7E-3BDB013D8B0D}"/>
              </a:ext>
            </a:extLst>
          </p:cNvPr>
          <p:cNvSpPr txBox="1"/>
          <p:nvPr/>
        </p:nvSpPr>
        <p:spPr>
          <a:xfrm>
            <a:off x="4742351" y="5363302"/>
            <a:ext cx="2847109" cy="246221"/>
          </a:xfrm>
          <a:prstGeom prst="rect">
            <a:avLst/>
          </a:prstGeom>
          <a:noFill/>
        </p:spPr>
        <p:txBody>
          <a:bodyPr wrap="square" rtlCol="0">
            <a:spAutoFit/>
          </a:bodyPr>
          <a:lstStyle/>
          <a:p>
            <a:r>
              <a:rPr lang="en-US" sz="1000" i="1" dirty="0"/>
              <a:t>Graph copied from OSDH Data</a:t>
            </a:r>
          </a:p>
        </p:txBody>
      </p:sp>
      <p:pic>
        <p:nvPicPr>
          <p:cNvPr id="9" name="Picture 8">
            <a:extLst>
              <a:ext uri="{FF2B5EF4-FFF2-40B4-BE49-F238E27FC236}">
                <a16:creationId xmlns:a16="http://schemas.microsoft.com/office/drawing/2014/main" id="{1076E80D-E3CF-4771-B9A3-E48181E29E95}"/>
              </a:ext>
            </a:extLst>
          </p:cNvPr>
          <p:cNvPicPr>
            <a:picLocks noChangeAspect="1"/>
          </p:cNvPicPr>
          <p:nvPr/>
        </p:nvPicPr>
        <p:blipFill>
          <a:blip r:embed="rId5"/>
          <a:stretch>
            <a:fillRect/>
          </a:stretch>
        </p:blipFill>
        <p:spPr>
          <a:xfrm>
            <a:off x="4742351" y="1347938"/>
            <a:ext cx="4285973" cy="3893444"/>
          </a:xfrm>
          <a:prstGeom prst="rect">
            <a:avLst/>
          </a:prstGeom>
        </p:spPr>
      </p:pic>
      <p:pic>
        <p:nvPicPr>
          <p:cNvPr id="5" name="Audio 4">
            <a:hlinkClick r:id="" action="ppaction://media"/>
            <a:extLst>
              <a:ext uri="{FF2B5EF4-FFF2-40B4-BE49-F238E27FC236}">
                <a16:creationId xmlns:a16="http://schemas.microsoft.com/office/drawing/2014/main" id="{47CD30E1-7F8C-4193-95C8-148D9BE465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33381165"/>
      </p:ext>
    </p:extLst>
  </p:cSld>
  <p:clrMapOvr>
    <a:masterClrMapping/>
  </p:clrMapOvr>
  <mc:AlternateContent xmlns:mc="http://schemas.openxmlformats.org/markup-compatibility/2006">
    <mc:Choice xmlns:p14="http://schemas.microsoft.com/office/powerpoint/2010/main" Requires="p14">
      <p:transition spd="slow" p14:dur="2000" advTm="88846"/>
    </mc:Choice>
    <mc:Fallback>
      <p:transition spd="slow" advTm="88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68F37427-EC7A-4B83-A03C-47C8AAE13AF5}"/>
              </a:ext>
            </a:extLst>
          </p:cNvPr>
          <p:cNvPicPr>
            <a:picLocks noChangeAspect="1"/>
          </p:cNvPicPr>
          <p:nvPr/>
        </p:nvPicPr>
        <p:blipFill rotWithShape="1">
          <a:blip r:embed="rId5">
            <a:alphaModFix amt="35000"/>
          </a:blip>
          <a:srcRect r="10999" b="-2"/>
          <a:stretch/>
        </p:blipFill>
        <p:spPr>
          <a:xfrm>
            <a:off x="20" y="1"/>
            <a:ext cx="9143980" cy="6857999"/>
          </a:xfrm>
          <a:prstGeom prst="rect">
            <a:avLst/>
          </a:prstGeom>
        </p:spPr>
      </p:pic>
      <p:sp>
        <p:nvSpPr>
          <p:cNvPr id="5" name="Rectangle 2"/>
          <p:cNvSpPr>
            <a:spLocks noGrp="1" noChangeArrowheads="1"/>
          </p:cNvSpPr>
          <p:nvPr>
            <p:ph type="title"/>
          </p:nvPr>
        </p:nvSpPr>
        <p:spPr>
          <a:xfrm>
            <a:off x="441614" y="1065861"/>
            <a:ext cx="2675658" cy="4726276"/>
          </a:xfrm>
        </p:spPr>
        <p:txBody>
          <a:bodyPr vert="horz" lIns="91440" tIns="45720" rIns="91440" bIns="45720" rtlCol="0" anchor="ctr">
            <a:normAutofit/>
          </a:bodyPr>
          <a:lstStyle/>
          <a:p>
            <a:pPr algn="r"/>
            <a:r>
              <a:rPr lang="en-US" altLang="en-US" sz="4000" dirty="0">
                <a:solidFill>
                  <a:srgbClr val="FFFFFF"/>
                </a:solidFill>
              </a:rPr>
              <a:t>Training Module Topics</a:t>
            </a:r>
          </a:p>
        </p:txBody>
      </p:sp>
      <p:cxnSp>
        <p:nvCxnSpPr>
          <p:cNvPr id="44" name="Straight Connector 43">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4" name="Slide Number Placeholder 3">
            <a:extLst>
              <a:ext uri="{FF2B5EF4-FFF2-40B4-BE49-F238E27FC236}">
                <a16:creationId xmlns:a16="http://schemas.microsoft.com/office/drawing/2014/main" id="{67CC72F5-DE88-4401-8387-E9C2A21AB0E1}"/>
              </a:ext>
            </a:extLst>
          </p:cNvPr>
          <p:cNvSpPr txBox="1">
            <a:spLocks/>
          </p:cNvSpPr>
          <p:nvPr/>
        </p:nvSpPr>
        <p:spPr>
          <a:xfrm>
            <a:off x="712643" y="6079284"/>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fld id="{4E794493-AC3B-410B-BF08-4C1E37F6A2A0}" type="slidenum">
              <a:rPr lang="en-US" sz="1800" smtClean="0"/>
              <a:pPr algn="l">
                <a:spcAft>
                  <a:spcPts val="600"/>
                </a:spcAft>
              </a:pPr>
              <a:t>3</a:t>
            </a:fld>
            <a:endParaRPr lang="en-US" sz="1800" dirty="0"/>
          </a:p>
        </p:txBody>
      </p:sp>
      <p:graphicFrame>
        <p:nvGraphicFramePr>
          <p:cNvPr id="36" name="Content Placeholder 3">
            <a:extLst>
              <a:ext uri="{FF2B5EF4-FFF2-40B4-BE49-F238E27FC236}">
                <a16:creationId xmlns:a16="http://schemas.microsoft.com/office/drawing/2014/main" id="{50A325D5-B4B6-43A3-9388-69E18B8B4C67}"/>
              </a:ext>
            </a:extLst>
          </p:cNvPr>
          <p:cNvGraphicFramePr>
            <a:graphicFrameLocks noGrp="1"/>
          </p:cNvGraphicFramePr>
          <p:nvPr>
            <p:ph idx="1"/>
            <p:extLst>
              <p:ext uri="{D42A27DB-BD31-4B8C-83A1-F6EECF244321}">
                <p14:modId xmlns:p14="http://schemas.microsoft.com/office/powerpoint/2010/main" val="354709389"/>
              </p:ext>
            </p:extLst>
          </p:nvPr>
        </p:nvGraphicFramePr>
        <p:xfrm>
          <a:off x="3553689" y="145474"/>
          <a:ext cx="5456177" cy="64260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Audio 1">
            <a:hlinkClick r:id="" action="ppaction://media"/>
            <a:extLst>
              <a:ext uri="{FF2B5EF4-FFF2-40B4-BE49-F238E27FC236}">
                <a16:creationId xmlns:a16="http://schemas.microsoft.com/office/drawing/2014/main" id="{EE489376-81EE-4D9B-8041-0E8443850F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564982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01023"/>
    </mc:Choice>
    <mc:Fallback xmlns="">
      <p:transition spd="slow" advTm="101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331A12C-34F0-4633-BB6B-C8580784F0D7}"/>
              </a:ext>
            </a:extLst>
          </p:cNvPr>
          <p:cNvGraphicFramePr>
            <a:graphicFrameLocks noGrp="1"/>
          </p:cNvGraphicFramePr>
          <p:nvPr>
            <p:extLst>
              <p:ext uri="{D42A27DB-BD31-4B8C-83A1-F6EECF244321}">
                <p14:modId xmlns:p14="http://schemas.microsoft.com/office/powerpoint/2010/main" val="232543230"/>
              </p:ext>
            </p:extLst>
          </p:nvPr>
        </p:nvGraphicFramePr>
        <p:xfrm>
          <a:off x="103031" y="1234924"/>
          <a:ext cx="8937937" cy="5038876"/>
        </p:xfrm>
        <a:graphic>
          <a:graphicData uri="http://schemas.openxmlformats.org/drawingml/2006/table">
            <a:tbl>
              <a:tblPr firstRow="1" firstCol="1" bandRow="1">
                <a:tableStyleId>{F5AB1C69-6EDB-4FF4-983F-18BD219EF322}</a:tableStyleId>
              </a:tblPr>
              <a:tblGrid>
                <a:gridCol w="1459070">
                  <a:extLst>
                    <a:ext uri="{9D8B030D-6E8A-4147-A177-3AD203B41FA5}">
                      <a16:colId xmlns:a16="http://schemas.microsoft.com/office/drawing/2014/main" val="1778937157"/>
                    </a:ext>
                  </a:extLst>
                </a:gridCol>
                <a:gridCol w="965200">
                  <a:extLst>
                    <a:ext uri="{9D8B030D-6E8A-4147-A177-3AD203B41FA5}">
                      <a16:colId xmlns:a16="http://schemas.microsoft.com/office/drawing/2014/main" val="4146938353"/>
                    </a:ext>
                  </a:extLst>
                </a:gridCol>
                <a:gridCol w="6513667">
                  <a:extLst>
                    <a:ext uri="{9D8B030D-6E8A-4147-A177-3AD203B41FA5}">
                      <a16:colId xmlns:a16="http://schemas.microsoft.com/office/drawing/2014/main" val="2603787157"/>
                    </a:ext>
                  </a:extLst>
                </a:gridCol>
              </a:tblGrid>
              <a:tr h="507517">
                <a:tc>
                  <a:txBody>
                    <a:bodyPr/>
                    <a:lstStyle/>
                    <a:p>
                      <a:pPr marL="0" marR="0" algn="ctr">
                        <a:lnSpc>
                          <a:spcPts val="1500"/>
                        </a:lnSpc>
                        <a:spcBef>
                          <a:spcPts val="0"/>
                        </a:spcBef>
                        <a:spcAft>
                          <a:spcPts val="0"/>
                        </a:spcAft>
                      </a:pPr>
                      <a:r>
                        <a:rPr lang="en-US" sz="1800" dirty="0">
                          <a:effectLst>
                            <a:outerShdw blurRad="38100" dist="38100" dir="2700000" algn="tl">
                              <a:srgbClr val="000000">
                                <a:alpha val="43137"/>
                              </a:srgbClr>
                            </a:outerShdw>
                          </a:effectLst>
                        </a:rPr>
                        <a:t>2021 DATE</a:t>
                      </a:r>
                      <a:endParaRPr lang="en-US" sz="1800" dirty="0">
                        <a:solidFill>
                          <a:srgbClr val="506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tc>
                  <a:txBody>
                    <a:bodyPr/>
                    <a:lstStyle/>
                    <a:p>
                      <a:pPr marL="0" marR="0" algn="ctr">
                        <a:lnSpc>
                          <a:spcPts val="1500"/>
                        </a:lnSpc>
                        <a:spcBef>
                          <a:spcPts val="0"/>
                        </a:spcBef>
                        <a:spcAft>
                          <a:spcPts val="0"/>
                        </a:spcAft>
                      </a:pPr>
                      <a:r>
                        <a:rPr lang="en-US" sz="1800" dirty="0">
                          <a:effectLst>
                            <a:outerShdw blurRad="38100" dist="38100" dir="2700000" algn="tl">
                              <a:srgbClr val="000000">
                                <a:alpha val="43137"/>
                              </a:srgbClr>
                            </a:outerShdw>
                          </a:effectLst>
                        </a:rPr>
                        <a:t>TYPE</a:t>
                      </a:r>
                      <a:endParaRPr lang="en-US" sz="1800" dirty="0">
                        <a:solidFill>
                          <a:srgbClr val="506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tc>
                  <a:txBody>
                    <a:bodyPr/>
                    <a:lstStyle/>
                    <a:p>
                      <a:pPr marL="0" marR="0">
                        <a:lnSpc>
                          <a:spcPts val="1500"/>
                        </a:lnSpc>
                        <a:spcBef>
                          <a:spcPts val="0"/>
                        </a:spcBef>
                        <a:spcAft>
                          <a:spcPts val="0"/>
                        </a:spcAft>
                      </a:pPr>
                      <a:r>
                        <a:rPr lang="en-US" sz="1800" dirty="0">
                          <a:effectLst>
                            <a:outerShdw blurRad="38100" dist="38100" dir="2700000" algn="tl">
                              <a:srgbClr val="000000">
                                <a:alpha val="43137"/>
                              </a:srgbClr>
                            </a:outerShdw>
                          </a:effectLst>
                        </a:rPr>
                        <a:t>ZOOM MEETING AND GCSA WORKSHOP TOPICS </a:t>
                      </a:r>
                      <a:endParaRPr lang="en-US" sz="1800" dirty="0">
                        <a:solidFill>
                          <a:srgbClr val="506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4173729208"/>
                  </a:ext>
                </a:extLst>
              </a:tr>
              <a:tr h="792501">
                <a:tc>
                  <a:txBody>
                    <a:bodyPr/>
                    <a:lstStyle/>
                    <a:p>
                      <a:pPr marL="0" marR="0" algn="ctr">
                        <a:lnSpc>
                          <a:spcPts val="1500"/>
                        </a:lnSpc>
                        <a:spcBef>
                          <a:spcPts val="0"/>
                        </a:spcBef>
                        <a:spcAft>
                          <a:spcPts val="0"/>
                        </a:spcAft>
                      </a:pPr>
                      <a:r>
                        <a:rPr lang="en-US" sz="1800" dirty="0">
                          <a:effectLst>
                            <a:outerShdw blurRad="38100" dist="38100" dir="2700000" algn="tl">
                              <a:srgbClr val="000000">
                                <a:alpha val="43137"/>
                              </a:srgbClr>
                            </a:outerShdw>
                          </a:effectLst>
                        </a:rPr>
                        <a:t>January 13</a:t>
                      </a:r>
                      <a:endParaRPr lang="en-US" sz="1800" dirty="0">
                        <a:solidFill>
                          <a:srgbClr val="506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tc>
                  <a:txBody>
                    <a:bodyPr/>
                    <a:lstStyle/>
                    <a:p>
                      <a:pPr marL="0" marR="0" algn="ctr">
                        <a:lnSpc>
                          <a:spcPts val="1800"/>
                        </a:lnSpc>
                        <a:spcBef>
                          <a:spcPts val="0"/>
                        </a:spcBef>
                        <a:spcAft>
                          <a:spcPts val="0"/>
                        </a:spcAft>
                      </a:pPr>
                      <a:r>
                        <a:rPr lang="en-US" sz="1500" dirty="0">
                          <a:solidFill>
                            <a:schemeClr val="bg2">
                              <a:lumMod val="25000"/>
                            </a:schemeClr>
                          </a:solidFill>
                          <a:effectLst/>
                        </a:rPr>
                        <a:t>Zoom Meeting</a:t>
                      </a:r>
                      <a:endParaRPr lang="en-US" sz="1500" dirty="0">
                        <a:solidFill>
                          <a:schemeClr val="bg2">
                            <a:lumMod val="25000"/>
                          </a:schemeClr>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tc>
                  <a:txBody>
                    <a:bodyPr/>
                    <a:lstStyle/>
                    <a:p>
                      <a:pPr marL="0" marR="0">
                        <a:lnSpc>
                          <a:spcPts val="1800"/>
                        </a:lnSpc>
                        <a:spcBef>
                          <a:spcPts val="0"/>
                        </a:spcBef>
                        <a:spcAft>
                          <a:spcPts val="0"/>
                        </a:spcAft>
                      </a:pPr>
                      <a:r>
                        <a:rPr lang="en-US" sz="1500" b="1" dirty="0">
                          <a:solidFill>
                            <a:schemeClr val="bg2">
                              <a:lumMod val="25000"/>
                            </a:schemeClr>
                          </a:solidFill>
                          <a:effectLst/>
                        </a:rPr>
                        <a:t>Quality Assurance Overview</a:t>
                      </a:r>
                      <a:r>
                        <a:rPr lang="en-US" sz="1500" dirty="0">
                          <a:solidFill>
                            <a:schemeClr val="bg2">
                              <a:lumMod val="25000"/>
                            </a:schemeClr>
                          </a:solidFill>
                          <a:effectLst/>
                        </a:rPr>
                        <a:t>: Purpose of QA, what QA covers, recordkeeping, SOPs, QAPPs, data collection and analysis. </a:t>
                      </a:r>
                      <a:r>
                        <a:rPr lang="en-US" sz="1500" i="1" dirty="0">
                          <a:solidFill>
                            <a:schemeClr val="accent5">
                              <a:lumMod val="75000"/>
                            </a:schemeClr>
                          </a:solidFill>
                          <a:effectLst/>
                        </a:rPr>
                        <a:t>(completed)</a:t>
                      </a:r>
                      <a:endParaRPr lang="en-US" sz="1500" i="1" dirty="0">
                        <a:solidFill>
                          <a:schemeClr val="accent5">
                            <a:lumMod val="75000"/>
                          </a:schemeClr>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1013858770"/>
                  </a:ext>
                </a:extLst>
              </a:tr>
              <a:tr h="749300">
                <a:tc>
                  <a:txBody>
                    <a:bodyPr/>
                    <a:lstStyle/>
                    <a:p>
                      <a:pPr marL="0" marR="0" algn="ctr">
                        <a:lnSpc>
                          <a:spcPts val="1500"/>
                        </a:lnSpc>
                        <a:spcBef>
                          <a:spcPts val="0"/>
                        </a:spcBef>
                        <a:spcAft>
                          <a:spcPts val="0"/>
                        </a:spcAft>
                      </a:pPr>
                      <a:r>
                        <a:rPr lang="en-US" sz="1800" dirty="0">
                          <a:effectLst>
                            <a:outerShdw blurRad="38100" dist="38100" dir="2700000" algn="tl">
                              <a:srgbClr val="000000">
                                <a:alpha val="43137"/>
                              </a:srgbClr>
                            </a:outerShdw>
                          </a:effectLst>
                        </a:rPr>
                        <a:t>February 24</a:t>
                      </a:r>
                      <a:endParaRPr lang="en-US" sz="1800" dirty="0">
                        <a:solidFill>
                          <a:srgbClr val="506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tc>
                  <a:txBody>
                    <a:bodyPr/>
                    <a:lstStyle/>
                    <a:p>
                      <a:pPr marL="0" marR="0" algn="ctr">
                        <a:lnSpc>
                          <a:spcPts val="1800"/>
                        </a:lnSpc>
                        <a:spcBef>
                          <a:spcPts val="0"/>
                        </a:spcBef>
                        <a:spcAft>
                          <a:spcPts val="0"/>
                        </a:spcAft>
                      </a:pPr>
                      <a:r>
                        <a:rPr lang="en-US" sz="1500" dirty="0">
                          <a:solidFill>
                            <a:schemeClr val="bg2">
                              <a:lumMod val="25000"/>
                            </a:schemeClr>
                          </a:solidFill>
                          <a:effectLst/>
                        </a:rPr>
                        <a:t>Zoom Meeting</a:t>
                      </a:r>
                      <a:endParaRPr lang="en-US" sz="1500" dirty="0">
                        <a:solidFill>
                          <a:schemeClr val="bg2">
                            <a:lumMod val="25000"/>
                          </a:schemeClr>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tc>
                  <a:txBody>
                    <a:bodyPr/>
                    <a:lstStyle/>
                    <a:p>
                      <a:pPr marL="0" marR="0">
                        <a:lnSpc>
                          <a:spcPts val="1800"/>
                        </a:lnSpc>
                        <a:spcBef>
                          <a:spcPts val="0"/>
                        </a:spcBef>
                        <a:spcAft>
                          <a:spcPts val="0"/>
                        </a:spcAft>
                      </a:pPr>
                      <a:r>
                        <a:rPr lang="en-US" sz="1500" b="1" dirty="0">
                          <a:solidFill>
                            <a:schemeClr val="bg2">
                              <a:lumMod val="25000"/>
                            </a:schemeClr>
                          </a:solidFill>
                          <a:effectLst/>
                        </a:rPr>
                        <a:t>Watersheds and WBIDs</a:t>
                      </a:r>
                      <a:r>
                        <a:rPr lang="en-US" sz="1500" dirty="0">
                          <a:solidFill>
                            <a:schemeClr val="bg2">
                              <a:lumMod val="25000"/>
                            </a:schemeClr>
                          </a:solidFill>
                          <a:effectLst/>
                        </a:rPr>
                        <a:t>: Defining watersheds, WBID system, acquiring GIS data, HUC versus WBID, data limitations. </a:t>
                      </a:r>
                      <a:r>
                        <a:rPr lang="en-US" sz="1500" i="1" dirty="0">
                          <a:solidFill>
                            <a:schemeClr val="accent5">
                              <a:lumMod val="75000"/>
                            </a:schemeClr>
                          </a:solidFill>
                          <a:effectLst/>
                        </a:rPr>
                        <a:t>(completed)</a:t>
                      </a:r>
                      <a:endParaRPr lang="en-US" sz="1500" i="1" dirty="0">
                        <a:solidFill>
                          <a:schemeClr val="accent5">
                            <a:lumMod val="75000"/>
                          </a:schemeClr>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3363367512"/>
                  </a:ext>
                </a:extLst>
              </a:tr>
              <a:tr h="817858">
                <a:tc>
                  <a:txBody>
                    <a:bodyPr/>
                    <a:lstStyle/>
                    <a:p>
                      <a:pPr marL="0" marR="0" algn="ctr">
                        <a:lnSpc>
                          <a:spcPts val="1500"/>
                        </a:lnSpc>
                        <a:spcBef>
                          <a:spcPts val="0"/>
                        </a:spcBef>
                        <a:spcAft>
                          <a:spcPts val="0"/>
                        </a:spcAft>
                      </a:pPr>
                      <a:r>
                        <a:rPr lang="en-US" sz="1800" dirty="0">
                          <a:effectLst>
                            <a:outerShdw blurRad="38100" dist="38100" dir="2700000" algn="tl">
                              <a:srgbClr val="000000">
                                <a:alpha val="43137"/>
                              </a:srgbClr>
                            </a:outerShdw>
                          </a:effectLst>
                        </a:rPr>
                        <a:t>March 10 </a:t>
                      </a:r>
                      <a:endParaRPr lang="en-US" sz="1800" dirty="0">
                        <a:solidFill>
                          <a:srgbClr val="506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tc>
                  <a:txBody>
                    <a:bodyPr/>
                    <a:lstStyle/>
                    <a:p>
                      <a:pPr marL="0" marR="0" algn="ctr">
                        <a:lnSpc>
                          <a:spcPts val="1800"/>
                        </a:lnSpc>
                        <a:spcBef>
                          <a:spcPts val="0"/>
                        </a:spcBef>
                        <a:spcAft>
                          <a:spcPts val="0"/>
                        </a:spcAft>
                      </a:pPr>
                      <a:r>
                        <a:rPr lang="en-US" sz="1500" dirty="0">
                          <a:solidFill>
                            <a:schemeClr val="bg2">
                              <a:lumMod val="25000"/>
                            </a:schemeClr>
                          </a:solidFill>
                          <a:effectLst/>
                        </a:rPr>
                        <a:t>Zoom Meeting</a:t>
                      </a:r>
                      <a:endParaRPr lang="en-US" sz="1500" dirty="0">
                        <a:solidFill>
                          <a:schemeClr val="bg2">
                            <a:lumMod val="25000"/>
                          </a:schemeClr>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tc>
                  <a:txBody>
                    <a:bodyPr/>
                    <a:lstStyle/>
                    <a:p>
                      <a:pPr marL="0" marR="0">
                        <a:lnSpc>
                          <a:spcPts val="1800"/>
                        </a:lnSpc>
                        <a:spcBef>
                          <a:spcPts val="0"/>
                        </a:spcBef>
                        <a:spcAft>
                          <a:spcPts val="0"/>
                        </a:spcAft>
                      </a:pPr>
                      <a:r>
                        <a:rPr lang="en-US" sz="1500" b="1" dirty="0">
                          <a:solidFill>
                            <a:schemeClr val="bg2">
                              <a:lumMod val="25000"/>
                            </a:schemeClr>
                          </a:solidFill>
                          <a:effectLst/>
                        </a:rPr>
                        <a:t>MS4 system mapping</a:t>
                      </a:r>
                      <a:r>
                        <a:rPr lang="en-US" sz="1500" dirty="0">
                          <a:solidFill>
                            <a:schemeClr val="bg2">
                              <a:lumMod val="25000"/>
                            </a:schemeClr>
                          </a:solidFill>
                          <a:effectLst/>
                        </a:rPr>
                        <a:t>: OKR04 requirements, GIS versus paper, priority areas, defining outfalls, other map features. </a:t>
                      </a:r>
                      <a:r>
                        <a:rPr lang="en-US" sz="1500" i="1" dirty="0">
                          <a:solidFill>
                            <a:schemeClr val="accent5">
                              <a:lumMod val="75000"/>
                            </a:schemeClr>
                          </a:solidFill>
                          <a:effectLst/>
                        </a:rPr>
                        <a:t>(completed)</a:t>
                      </a:r>
                      <a:endParaRPr lang="en-US" sz="1500" i="1" dirty="0">
                        <a:solidFill>
                          <a:schemeClr val="accent5">
                            <a:lumMod val="75000"/>
                          </a:schemeClr>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2592286955"/>
                  </a:ext>
                </a:extLst>
              </a:tr>
              <a:tr h="1003300">
                <a:tc>
                  <a:txBody>
                    <a:bodyPr/>
                    <a:lstStyle/>
                    <a:p>
                      <a:pPr marL="0" marR="0" algn="ctr">
                        <a:lnSpc>
                          <a:spcPts val="1500"/>
                        </a:lnSpc>
                        <a:spcBef>
                          <a:spcPts val="0"/>
                        </a:spcBef>
                        <a:spcAft>
                          <a:spcPts val="0"/>
                        </a:spcAft>
                      </a:pPr>
                      <a:r>
                        <a:rPr lang="en-US" sz="1800" dirty="0">
                          <a:effectLst>
                            <a:outerShdw blurRad="38100" dist="38100" dir="2700000" algn="tl">
                              <a:srgbClr val="000000">
                                <a:alpha val="43137"/>
                              </a:srgbClr>
                            </a:outerShdw>
                          </a:effectLst>
                        </a:rPr>
                        <a:t>April 28 </a:t>
                      </a:r>
                      <a:endParaRPr lang="en-US" sz="1800" dirty="0">
                        <a:solidFill>
                          <a:srgbClr val="506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tc>
                  <a:txBody>
                    <a:bodyPr/>
                    <a:lstStyle/>
                    <a:p>
                      <a:pPr marL="0" marR="0" algn="ctr">
                        <a:lnSpc>
                          <a:spcPts val="1800"/>
                        </a:lnSpc>
                        <a:spcBef>
                          <a:spcPts val="0"/>
                        </a:spcBef>
                        <a:spcAft>
                          <a:spcPts val="0"/>
                        </a:spcAft>
                      </a:pPr>
                      <a:r>
                        <a:rPr lang="en-US" sz="1500" dirty="0">
                          <a:solidFill>
                            <a:schemeClr val="bg2">
                              <a:lumMod val="25000"/>
                            </a:schemeClr>
                          </a:solidFill>
                          <a:effectLst/>
                        </a:rPr>
                        <a:t>Zoom Meeting</a:t>
                      </a:r>
                      <a:endParaRPr lang="en-US" sz="1500" dirty="0">
                        <a:solidFill>
                          <a:schemeClr val="bg2">
                            <a:lumMod val="25000"/>
                          </a:schemeClr>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tc>
                  <a:txBody>
                    <a:bodyPr/>
                    <a:lstStyle/>
                    <a:p>
                      <a:pPr marL="0" marR="0">
                        <a:lnSpc>
                          <a:spcPts val="1800"/>
                        </a:lnSpc>
                        <a:spcBef>
                          <a:spcPts val="0"/>
                        </a:spcBef>
                        <a:spcAft>
                          <a:spcPts val="0"/>
                        </a:spcAft>
                      </a:pPr>
                      <a:r>
                        <a:rPr lang="en-US" sz="1500" b="1" kern="1200" dirty="0">
                          <a:solidFill>
                            <a:schemeClr val="bg2">
                              <a:lumMod val="25000"/>
                            </a:schemeClr>
                          </a:solidFill>
                          <a:effectLst/>
                          <a:latin typeface="+mn-lt"/>
                          <a:ea typeface="+mn-ea"/>
                          <a:cs typeface="+mn-cs"/>
                        </a:rPr>
                        <a:t>Final OKR04 Permit and Applications</a:t>
                      </a:r>
                      <a:r>
                        <a:rPr lang="en-US" sz="1500" kern="1200" dirty="0">
                          <a:solidFill>
                            <a:schemeClr val="bg2">
                              <a:lumMod val="25000"/>
                            </a:schemeClr>
                          </a:solidFill>
                          <a:effectLst/>
                          <a:latin typeface="+mn-lt"/>
                          <a:ea typeface="+mn-ea"/>
                          <a:cs typeface="+mn-cs"/>
                        </a:rPr>
                        <a:t>: OKR04 overview, MS4 Categories and MCM changes, new TMDL strategies, sampling and inspections, LID compliance, NOIs, SWMP updates and Annual Reports. </a:t>
                      </a:r>
                      <a:r>
                        <a:rPr lang="en-US" sz="1500" i="1" kern="1200" dirty="0">
                          <a:solidFill>
                            <a:schemeClr val="accent5">
                              <a:lumMod val="75000"/>
                            </a:schemeClr>
                          </a:solidFill>
                          <a:effectLst/>
                          <a:latin typeface="+mn-lt"/>
                          <a:ea typeface="+mn-ea"/>
                          <a:cs typeface="+mn-cs"/>
                        </a:rPr>
                        <a:t>(DEQ hours, completed)</a:t>
                      </a:r>
                      <a:endParaRPr lang="en-US" sz="1500" i="1" dirty="0">
                        <a:solidFill>
                          <a:schemeClr val="accent5">
                            <a:lumMod val="75000"/>
                          </a:schemeClr>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2807448221"/>
                  </a:ext>
                </a:extLst>
              </a:tr>
              <a:tr h="1168400">
                <a:tc>
                  <a:txBody>
                    <a:bodyPr/>
                    <a:lstStyle/>
                    <a:p>
                      <a:pPr marL="0" marR="0" algn="ctr">
                        <a:lnSpc>
                          <a:spcPts val="1500"/>
                        </a:lnSpc>
                        <a:spcBef>
                          <a:spcPts val="0"/>
                        </a:spcBef>
                        <a:spcAft>
                          <a:spcPts val="0"/>
                        </a:spcAft>
                      </a:pPr>
                      <a:r>
                        <a:rPr lang="en-US" sz="1800" dirty="0">
                          <a:effectLst>
                            <a:outerShdw blurRad="38100" dist="38100" dir="2700000" algn="tl">
                              <a:srgbClr val="000000">
                                <a:alpha val="43137"/>
                              </a:srgbClr>
                            </a:outerShdw>
                          </a:effectLst>
                        </a:rPr>
                        <a:t>May 12 </a:t>
                      </a:r>
                      <a:endParaRPr lang="en-US" sz="1800" dirty="0">
                        <a:solidFill>
                          <a:srgbClr val="506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tc>
                  <a:txBody>
                    <a:bodyPr/>
                    <a:lstStyle/>
                    <a:p>
                      <a:pPr marL="0" marR="0" algn="ctr">
                        <a:lnSpc>
                          <a:spcPts val="1800"/>
                        </a:lnSpc>
                        <a:spcBef>
                          <a:spcPts val="0"/>
                        </a:spcBef>
                        <a:spcAft>
                          <a:spcPts val="0"/>
                        </a:spcAft>
                      </a:pPr>
                      <a:r>
                        <a:rPr lang="en-US" sz="1500" dirty="0">
                          <a:solidFill>
                            <a:schemeClr val="bg2">
                              <a:lumMod val="25000"/>
                            </a:schemeClr>
                          </a:solidFill>
                          <a:effectLst/>
                        </a:rPr>
                        <a:t>Zoom Meeting</a:t>
                      </a:r>
                      <a:endParaRPr lang="en-US" sz="1500" dirty="0">
                        <a:solidFill>
                          <a:schemeClr val="bg2">
                            <a:lumMod val="25000"/>
                          </a:schemeClr>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tc>
                  <a:txBody>
                    <a:bodyPr/>
                    <a:lstStyle/>
                    <a:p>
                      <a:pPr marL="0" marR="0">
                        <a:lnSpc>
                          <a:spcPts val="1800"/>
                        </a:lnSpc>
                        <a:spcBef>
                          <a:spcPts val="0"/>
                        </a:spcBef>
                        <a:spcAft>
                          <a:spcPts val="0"/>
                        </a:spcAft>
                      </a:pPr>
                      <a:r>
                        <a:rPr lang="en-US" sz="1500" b="1" kern="1200" dirty="0">
                          <a:solidFill>
                            <a:schemeClr val="bg2">
                              <a:lumMod val="25000"/>
                            </a:schemeClr>
                          </a:solidFill>
                          <a:effectLst/>
                          <a:latin typeface="+mn-lt"/>
                          <a:ea typeface="+mn-ea"/>
                          <a:cs typeface="+mn-cs"/>
                        </a:rPr>
                        <a:t>SWMP Template BMP Timelines and Assessments</a:t>
                      </a:r>
                      <a:r>
                        <a:rPr lang="en-US" sz="1500" kern="1200" dirty="0">
                          <a:solidFill>
                            <a:schemeClr val="bg2">
                              <a:lumMod val="25000"/>
                            </a:schemeClr>
                          </a:solidFill>
                          <a:effectLst/>
                          <a:latin typeface="+mn-lt"/>
                          <a:ea typeface="+mn-ea"/>
                          <a:cs typeface="+mn-cs"/>
                        </a:rPr>
                        <a:t>: History, new Template strategy, OKR04 SWMP requirements, BMP implementation changes, BMP Measurable Goals and timelines, assessing BMPs and program and signatory requirements. </a:t>
                      </a:r>
                      <a:r>
                        <a:rPr lang="en-US" sz="1500" i="1" kern="1200" dirty="0">
                          <a:solidFill>
                            <a:schemeClr val="accent5">
                              <a:lumMod val="75000"/>
                            </a:schemeClr>
                          </a:solidFill>
                          <a:effectLst/>
                          <a:latin typeface="+mn-lt"/>
                          <a:ea typeface="+mn-ea"/>
                          <a:cs typeface="+mn-cs"/>
                        </a:rPr>
                        <a:t>(DEQ hours, completed)</a:t>
                      </a:r>
                      <a:endParaRPr lang="en-US" sz="1500" dirty="0">
                        <a:solidFill>
                          <a:schemeClr val="accent5">
                            <a:lumMod val="75000"/>
                          </a:schemeClr>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1420007411"/>
                  </a:ext>
                </a:extLst>
              </a:tr>
            </a:tbl>
          </a:graphicData>
        </a:graphic>
      </p:graphicFrame>
      <p:sp>
        <p:nvSpPr>
          <p:cNvPr id="2" name="Slide Number Placeholder 1">
            <a:extLst>
              <a:ext uri="{FF2B5EF4-FFF2-40B4-BE49-F238E27FC236}">
                <a16:creationId xmlns:a16="http://schemas.microsoft.com/office/drawing/2014/main" id="{A9659024-AB5D-432D-81C3-15A6562ED84C}"/>
              </a:ext>
            </a:extLst>
          </p:cNvPr>
          <p:cNvSpPr>
            <a:spLocks noGrp="1"/>
          </p:cNvSpPr>
          <p:nvPr>
            <p:ph type="sldNum" sz="quarter" idx="12"/>
          </p:nvPr>
        </p:nvSpPr>
        <p:spPr>
          <a:xfrm>
            <a:off x="6699250" y="6218090"/>
            <a:ext cx="2057400" cy="365125"/>
          </a:xfrm>
        </p:spPr>
        <p:txBody>
          <a:bodyPr/>
          <a:lstStyle/>
          <a:p>
            <a:fld id="{26EF7911-DC9B-4A2A-BA69-BD22654B71C5}" type="slidenum">
              <a:rPr lang="en-US" sz="2000" smtClean="0"/>
              <a:t>4</a:t>
            </a:fld>
            <a:endParaRPr lang="en-US" sz="2000" dirty="0"/>
          </a:p>
        </p:txBody>
      </p:sp>
      <p:sp>
        <p:nvSpPr>
          <p:cNvPr id="5" name="Rectangle 2">
            <a:extLst>
              <a:ext uri="{FF2B5EF4-FFF2-40B4-BE49-F238E27FC236}">
                <a16:creationId xmlns:a16="http://schemas.microsoft.com/office/drawing/2014/main" id="{A9553EB8-1605-4771-A239-1E3D076C33E2}"/>
              </a:ext>
            </a:extLst>
          </p:cNvPr>
          <p:cNvSpPr>
            <a:spLocks noChangeArrowheads="1"/>
          </p:cNvSpPr>
          <p:nvPr/>
        </p:nvSpPr>
        <p:spPr bwMode="auto">
          <a:xfrm>
            <a:off x="103031" y="300185"/>
            <a:ext cx="8937938" cy="762000"/>
          </a:xfrm>
          <a:prstGeom prst="rect">
            <a:avLst/>
          </a:prstGeom>
          <a:noFill/>
          <a:ln w="9525">
            <a:noFill/>
            <a:miter lim="800000"/>
            <a:headEnd/>
            <a:tailEnd/>
          </a:ln>
          <a:effectLst/>
        </p:spPr>
        <p:txBody>
          <a:bodyPr anchor="ctr"/>
          <a:lstStyle/>
          <a:p>
            <a:r>
              <a:rPr lang="en-US" sz="4000" dirty="0">
                <a:solidFill>
                  <a:schemeClr val="accent3">
                    <a:lumMod val="50000"/>
                  </a:schemeClr>
                </a:solidFill>
                <a:latin typeface="Calibri" pitchFamily="34" charset="0"/>
                <a:ea typeface="+mj-ea"/>
                <a:cs typeface="Calibri" pitchFamily="34" charset="0"/>
              </a:rPr>
              <a:t>CY-21 (Q1-2) Schedule of GCSA Meetings</a:t>
            </a:r>
          </a:p>
        </p:txBody>
      </p:sp>
      <p:pic>
        <p:nvPicPr>
          <p:cNvPr id="7" name="Audio 6">
            <a:hlinkClick r:id="" action="ppaction://media"/>
            <a:extLst>
              <a:ext uri="{FF2B5EF4-FFF2-40B4-BE49-F238E27FC236}">
                <a16:creationId xmlns:a16="http://schemas.microsoft.com/office/drawing/2014/main" id="{28730879-8367-4B80-8FCB-01F8804CB1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63781279"/>
      </p:ext>
    </p:extLst>
  </p:cSld>
  <p:clrMapOvr>
    <a:masterClrMapping/>
  </p:clrMapOvr>
  <mc:AlternateContent xmlns:mc="http://schemas.openxmlformats.org/markup-compatibility/2006">
    <mc:Choice xmlns:p14="http://schemas.microsoft.com/office/powerpoint/2010/main" Requires="p14">
      <p:transition spd="slow" p14:dur="2000" advTm="26701"/>
    </mc:Choice>
    <mc:Fallback>
      <p:transition spd="slow" advTm="26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659024-AB5D-432D-81C3-15A6562ED84C}"/>
              </a:ext>
            </a:extLst>
          </p:cNvPr>
          <p:cNvSpPr>
            <a:spLocks noGrp="1"/>
          </p:cNvSpPr>
          <p:nvPr>
            <p:ph type="sldNum" sz="quarter" idx="12"/>
          </p:nvPr>
        </p:nvSpPr>
        <p:spPr>
          <a:xfrm>
            <a:off x="6457950" y="6192690"/>
            <a:ext cx="2057400" cy="365125"/>
          </a:xfrm>
        </p:spPr>
        <p:txBody>
          <a:bodyPr/>
          <a:lstStyle/>
          <a:p>
            <a:fld id="{26EF7911-DC9B-4A2A-BA69-BD22654B71C5}" type="slidenum">
              <a:rPr lang="en-US" sz="2000" smtClean="0"/>
              <a:t>5</a:t>
            </a:fld>
            <a:endParaRPr lang="en-US" sz="2000" dirty="0"/>
          </a:p>
        </p:txBody>
      </p:sp>
      <p:sp>
        <p:nvSpPr>
          <p:cNvPr id="5" name="Rectangle 2">
            <a:extLst>
              <a:ext uri="{FF2B5EF4-FFF2-40B4-BE49-F238E27FC236}">
                <a16:creationId xmlns:a16="http://schemas.microsoft.com/office/drawing/2014/main" id="{A9553EB8-1605-4771-A239-1E3D076C33E2}"/>
              </a:ext>
            </a:extLst>
          </p:cNvPr>
          <p:cNvSpPr>
            <a:spLocks noChangeArrowheads="1"/>
          </p:cNvSpPr>
          <p:nvPr/>
        </p:nvSpPr>
        <p:spPr bwMode="auto">
          <a:xfrm>
            <a:off x="103031" y="300185"/>
            <a:ext cx="8937938" cy="762000"/>
          </a:xfrm>
          <a:prstGeom prst="rect">
            <a:avLst/>
          </a:prstGeom>
          <a:noFill/>
          <a:ln w="9525">
            <a:noFill/>
            <a:miter lim="800000"/>
            <a:headEnd/>
            <a:tailEnd/>
          </a:ln>
          <a:effectLst/>
        </p:spPr>
        <p:txBody>
          <a:bodyPr anchor="ctr"/>
          <a:lstStyle/>
          <a:p>
            <a:r>
              <a:rPr lang="en-US" sz="4000" dirty="0">
                <a:solidFill>
                  <a:schemeClr val="accent3">
                    <a:lumMod val="50000"/>
                  </a:schemeClr>
                </a:solidFill>
                <a:latin typeface="Calibri" pitchFamily="34" charset="0"/>
                <a:ea typeface="+mj-ea"/>
                <a:cs typeface="Calibri" pitchFamily="34" charset="0"/>
              </a:rPr>
              <a:t>CY-21 (Q3-4) Schedule of GCSA Meetings</a:t>
            </a:r>
          </a:p>
        </p:txBody>
      </p:sp>
      <p:graphicFrame>
        <p:nvGraphicFramePr>
          <p:cNvPr id="7" name="Table 6">
            <a:extLst>
              <a:ext uri="{FF2B5EF4-FFF2-40B4-BE49-F238E27FC236}">
                <a16:creationId xmlns:a16="http://schemas.microsoft.com/office/drawing/2014/main" id="{BE15CB63-B86C-4D82-AF3B-B486272874A9}"/>
              </a:ext>
            </a:extLst>
          </p:cNvPr>
          <p:cNvGraphicFramePr>
            <a:graphicFrameLocks noGrp="1"/>
          </p:cNvGraphicFramePr>
          <p:nvPr>
            <p:extLst>
              <p:ext uri="{D42A27DB-BD31-4B8C-83A1-F6EECF244321}">
                <p14:modId xmlns:p14="http://schemas.microsoft.com/office/powerpoint/2010/main" val="1446653385"/>
              </p:ext>
            </p:extLst>
          </p:nvPr>
        </p:nvGraphicFramePr>
        <p:xfrm>
          <a:off x="103031" y="1206501"/>
          <a:ext cx="8937937" cy="5108298"/>
        </p:xfrm>
        <a:graphic>
          <a:graphicData uri="http://schemas.openxmlformats.org/drawingml/2006/table">
            <a:tbl>
              <a:tblPr firstRow="1" firstCol="1" bandRow="1">
                <a:tableStyleId>{F5AB1C69-6EDB-4FF4-983F-18BD219EF322}</a:tableStyleId>
              </a:tblPr>
              <a:tblGrid>
                <a:gridCol w="1535270">
                  <a:extLst>
                    <a:ext uri="{9D8B030D-6E8A-4147-A177-3AD203B41FA5}">
                      <a16:colId xmlns:a16="http://schemas.microsoft.com/office/drawing/2014/main" val="2316841451"/>
                    </a:ext>
                  </a:extLst>
                </a:gridCol>
                <a:gridCol w="965200">
                  <a:extLst>
                    <a:ext uri="{9D8B030D-6E8A-4147-A177-3AD203B41FA5}">
                      <a16:colId xmlns:a16="http://schemas.microsoft.com/office/drawing/2014/main" val="4085767528"/>
                    </a:ext>
                  </a:extLst>
                </a:gridCol>
                <a:gridCol w="6437467">
                  <a:extLst>
                    <a:ext uri="{9D8B030D-6E8A-4147-A177-3AD203B41FA5}">
                      <a16:colId xmlns:a16="http://schemas.microsoft.com/office/drawing/2014/main" val="1882373051"/>
                    </a:ext>
                  </a:extLst>
                </a:gridCol>
              </a:tblGrid>
              <a:tr h="462047">
                <a:tc>
                  <a:txBody>
                    <a:bodyPr/>
                    <a:lstStyle/>
                    <a:p>
                      <a:pPr marL="0" marR="0" algn="ctr">
                        <a:lnSpc>
                          <a:spcPts val="1200"/>
                        </a:lnSpc>
                        <a:spcBef>
                          <a:spcPts val="0"/>
                        </a:spcBef>
                        <a:spcAft>
                          <a:spcPts val="0"/>
                        </a:spcAft>
                      </a:pPr>
                      <a:r>
                        <a:rPr lang="en-US" sz="1800" dirty="0">
                          <a:effectLst>
                            <a:outerShdw blurRad="38100" dist="38100" dir="2700000" algn="tl">
                              <a:srgbClr val="000000">
                                <a:alpha val="43137"/>
                              </a:srgbClr>
                            </a:outerShdw>
                          </a:effectLst>
                        </a:rPr>
                        <a:t>2021 DATE</a:t>
                      </a:r>
                      <a:endParaRPr lang="en-US" sz="1800" dirty="0">
                        <a:solidFill>
                          <a:srgbClr val="506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ahoma" panose="020B0604030504040204" pitchFamily="34" charset="0"/>
                      </a:endParaRPr>
                    </a:p>
                  </a:txBody>
                  <a:tcPr marL="41165" marR="41165" marT="0" marB="0" anchor="ctr"/>
                </a:tc>
                <a:tc>
                  <a:txBody>
                    <a:bodyPr/>
                    <a:lstStyle/>
                    <a:p>
                      <a:pPr marL="0" marR="0" algn="ctr">
                        <a:lnSpc>
                          <a:spcPts val="1200"/>
                        </a:lnSpc>
                        <a:spcBef>
                          <a:spcPts val="0"/>
                        </a:spcBef>
                        <a:spcAft>
                          <a:spcPts val="0"/>
                        </a:spcAft>
                      </a:pPr>
                      <a:r>
                        <a:rPr lang="en-US" sz="1800" dirty="0">
                          <a:effectLst>
                            <a:outerShdw blurRad="38100" dist="38100" dir="2700000" algn="tl">
                              <a:srgbClr val="000000">
                                <a:alpha val="43137"/>
                              </a:srgbClr>
                            </a:outerShdw>
                          </a:effectLst>
                        </a:rPr>
                        <a:t>TYPE</a:t>
                      </a:r>
                      <a:endParaRPr lang="en-US" sz="1800" dirty="0">
                        <a:solidFill>
                          <a:srgbClr val="506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ahoma" panose="020B0604030504040204" pitchFamily="34" charset="0"/>
                      </a:endParaRPr>
                    </a:p>
                  </a:txBody>
                  <a:tcPr marL="41165" marR="41165" marT="0" marB="0" anchor="ctr"/>
                </a:tc>
                <a:tc>
                  <a:txBody>
                    <a:bodyPr/>
                    <a:lstStyle/>
                    <a:p>
                      <a:pPr marL="0" marR="0">
                        <a:lnSpc>
                          <a:spcPts val="1200"/>
                        </a:lnSpc>
                        <a:spcBef>
                          <a:spcPts val="0"/>
                        </a:spcBef>
                        <a:spcAft>
                          <a:spcPts val="0"/>
                        </a:spcAft>
                      </a:pPr>
                      <a:r>
                        <a:rPr lang="en-US" sz="1800" dirty="0">
                          <a:effectLst>
                            <a:outerShdw blurRad="38100" dist="38100" dir="2700000" algn="tl">
                              <a:srgbClr val="000000">
                                <a:alpha val="43137"/>
                              </a:srgbClr>
                            </a:outerShdw>
                          </a:effectLst>
                        </a:rPr>
                        <a:t>ZOOM MEETING AND GCSA WORKSHOP TOPICS </a:t>
                      </a:r>
                      <a:endParaRPr lang="en-US" sz="1800" dirty="0">
                        <a:solidFill>
                          <a:srgbClr val="506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ahoma" panose="020B0604030504040204" pitchFamily="34" charset="0"/>
                      </a:endParaRPr>
                    </a:p>
                  </a:txBody>
                  <a:tcPr marL="41165" marR="41165" marT="0" marB="0" anchor="ctr"/>
                </a:tc>
                <a:extLst>
                  <a:ext uri="{0D108BD9-81ED-4DB2-BD59-A6C34878D82A}">
                    <a16:rowId xmlns:a16="http://schemas.microsoft.com/office/drawing/2014/main" val="1921134006"/>
                  </a:ext>
                </a:extLst>
              </a:tr>
              <a:tr h="1070073">
                <a:tc>
                  <a:txBody>
                    <a:bodyPr/>
                    <a:lstStyle/>
                    <a:p>
                      <a:pPr marL="0" marR="0" algn="ctr">
                        <a:lnSpc>
                          <a:spcPts val="1500"/>
                        </a:lnSpc>
                        <a:spcBef>
                          <a:spcPts val="0"/>
                        </a:spcBef>
                        <a:spcAft>
                          <a:spcPts val="0"/>
                        </a:spcAft>
                      </a:pPr>
                      <a:r>
                        <a:rPr lang="en-US" sz="1800" dirty="0">
                          <a:effectLst>
                            <a:outerShdw blurRad="38100" dist="38100" dir="2700000" algn="tl">
                              <a:srgbClr val="000000">
                                <a:alpha val="43137"/>
                              </a:srgbClr>
                            </a:outerShdw>
                          </a:effectLst>
                        </a:rPr>
                        <a:t>June 9</a:t>
                      </a:r>
                      <a:endParaRPr lang="en-US" sz="1800" dirty="0">
                        <a:solidFill>
                          <a:srgbClr val="506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tc>
                  <a:txBody>
                    <a:bodyPr/>
                    <a:lstStyle/>
                    <a:p>
                      <a:pPr marL="0" marR="0" algn="ctr">
                        <a:lnSpc>
                          <a:spcPts val="1800"/>
                        </a:lnSpc>
                        <a:spcBef>
                          <a:spcPts val="0"/>
                        </a:spcBef>
                        <a:spcAft>
                          <a:spcPts val="0"/>
                        </a:spcAft>
                      </a:pPr>
                      <a:r>
                        <a:rPr lang="en-US" sz="1500" dirty="0">
                          <a:solidFill>
                            <a:schemeClr val="bg2">
                              <a:lumMod val="25000"/>
                            </a:schemeClr>
                          </a:solidFill>
                          <a:effectLst/>
                        </a:rPr>
                        <a:t>Zoom Meeting</a:t>
                      </a:r>
                      <a:endParaRPr lang="en-US" sz="1500" dirty="0">
                        <a:solidFill>
                          <a:schemeClr val="bg2">
                            <a:lumMod val="25000"/>
                          </a:schemeClr>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tc>
                  <a:txBody>
                    <a:bodyPr/>
                    <a:lstStyle/>
                    <a:p>
                      <a:pPr marL="0" marR="0">
                        <a:lnSpc>
                          <a:spcPts val="1800"/>
                        </a:lnSpc>
                        <a:spcBef>
                          <a:spcPts val="0"/>
                        </a:spcBef>
                        <a:spcAft>
                          <a:spcPts val="600"/>
                        </a:spcAft>
                      </a:pPr>
                      <a:r>
                        <a:rPr lang="en-US" sz="1500" b="1" kern="1200" dirty="0">
                          <a:solidFill>
                            <a:schemeClr val="bg2">
                              <a:lumMod val="25000"/>
                            </a:schemeClr>
                          </a:solidFill>
                          <a:effectLst/>
                          <a:latin typeface="+mn-lt"/>
                          <a:ea typeface="+mn-ea"/>
                          <a:cs typeface="+mn-cs"/>
                        </a:rPr>
                        <a:t>BMP Implementation and DEQ Enforcement:</a:t>
                      </a:r>
                      <a:r>
                        <a:rPr lang="en-US" sz="1500" kern="1200" dirty="0">
                          <a:solidFill>
                            <a:schemeClr val="bg2">
                              <a:lumMod val="25000"/>
                            </a:schemeClr>
                          </a:solidFill>
                          <a:effectLst/>
                          <a:latin typeface="+mn-lt"/>
                          <a:ea typeface="+mn-ea"/>
                          <a:cs typeface="+mn-cs"/>
                        </a:rPr>
                        <a:t> BMP implementation in OKR04, changing BMPs and signatory requirements, BMP local resources, BMP recordkeeping, DEQ’s findings of program noncompliance, DEQ enforcement. </a:t>
                      </a:r>
                      <a:r>
                        <a:rPr lang="en-US" sz="1500" i="1" kern="1200" dirty="0">
                          <a:solidFill>
                            <a:schemeClr val="accent5">
                              <a:lumMod val="75000"/>
                            </a:schemeClr>
                          </a:solidFill>
                          <a:effectLst/>
                          <a:latin typeface="+mn-lt"/>
                          <a:ea typeface="+mn-ea"/>
                          <a:cs typeface="+mn-cs"/>
                        </a:rPr>
                        <a:t>(DEQ hours, completed)</a:t>
                      </a:r>
                      <a:endParaRPr lang="en-US" sz="1500" dirty="0">
                        <a:solidFill>
                          <a:schemeClr val="accent5">
                            <a:lumMod val="75000"/>
                          </a:schemeClr>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1332470639"/>
                  </a:ext>
                </a:extLst>
              </a:tr>
              <a:tr h="877854">
                <a:tc>
                  <a:txBody>
                    <a:bodyPr/>
                    <a:lstStyle/>
                    <a:p>
                      <a:pPr marL="0" marR="0" algn="ctr">
                        <a:lnSpc>
                          <a:spcPts val="1200"/>
                        </a:lnSpc>
                        <a:spcBef>
                          <a:spcPts val="0"/>
                        </a:spcBef>
                        <a:spcAft>
                          <a:spcPts val="0"/>
                        </a:spcAft>
                      </a:pPr>
                      <a:r>
                        <a:rPr lang="en-US" sz="1800" dirty="0">
                          <a:effectLst>
                            <a:outerShdw blurRad="38100" dist="38100" dir="2700000" algn="tl">
                              <a:srgbClr val="000000">
                                <a:alpha val="43137"/>
                              </a:srgbClr>
                            </a:outerShdw>
                          </a:effectLst>
                        </a:rPr>
                        <a:t>August 18 </a:t>
                      </a:r>
                      <a:endParaRPr lang="en-US" sz="1800" dirty="0">
                        <a:solidFill>
                          <a:srgbClr val="506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ahoma" panose="020B0604030504040204" pitchFamily="34" charset="0"/>
                      </a:endParaRPr>
                    </a:p>
                  </a:txBody>
                  <a:tcPr marL="41165" marR="41165" marT="0" marB="0" anchor="ctr"/>
                </a:tc>
                <a:tc>
                  <a:txBody>
                    <a:bodyPr/>
                    <a:lstStyle/>
                    <a:p>
                      <a:pPr marL="0" marR="0" algn="ctr">
                        <a:lnSpc>
                          <a:spcPts val="1800"/>
                        </a:lnSpc>
                        <a:spcBef>
                          <a:spcPts val="0"/>
                        </a:spcBef>
                        <a:spcAft>
                          <a:spcPts val="0"/>
                        </a:spcAft>
                      </a:pPr>
                      <a:r>
                        <a:rPr lang="en-US" sz="1500" dirty="0">
                          <a:solidFill>
                            <a:schemeClr val="bg2">
                              <a:lumMod val="25000"/>
                            </a:schemeClr>
                          </a:solidFill>
                          <a:effectLst/>
                        </a:rPr>
                        <a:t>Zoom Meeting </a:t>
                      </a:r>
                      <a:r>
                        <a:rPr lang="en-US" sz="1500" i="1" kern="1200" dirty="0">
                          <a:solidFill>
                            <a:schemeClr val="accent5">
                              <a:lumMod val="75000"/>
                            </a:schemeClr>
                          </a:solidFill>
                          <a:effectLst/>
                          <a:latin typeface="+mn-lt"/>
                          <a:ea typeface="+mn-ea"/>
                          <a:cs typeface="+mn-cs"/>
                        </a:rPr>
                        <a:t>(cancelled)</a:t>
                      </a:r>
                    </a:p>
                  </a:txBody>
                  <a:tcPr marL="41165" marR="41165" marT="0" marB="0" anchor="ctr"/>
                </a:tc>
                <a:tc>
                  <a:txBody>
                    <a:bodyPr/>
                    <a:lstStyle/>
                    <a:p>
                      <a:pPr marL="0" marR="0">
                        <a:lnSpc>
                          <a:spcPts val="1800"/>
                        </a:lnSpc>
                        <a:spcBef>
                          <a:spcPts val="0"/>
                        </a:spcBef>
                        <a:spcAft>
                          <a:spcPts val="0"/>
                        </a:spcAft>
                      </a:pPr>
                      <a:r>
                        <a:rPr lang="en-US" sz="1500" b="1" kern="1200" dirty="0">
                          <a:solidFill>
                            <a:schemeClr val="bg2">
                              <a:lumMod val="25000"/>
                            </a:schemeClr>
                          </a:solidFill>
                          <a:effectLst/>
                          <a:latin typeface="+mn-lt"/>
                          <a:ea typeface="+mn-ea"/>
                          <a:cs typeface="+mn-cs"/>
                        </a:rPr>
                        <a:t>303(d) Priority Area Inspections: </a:t>
                      </a:r>
                      <a:r>
                        <a:rPr lang="en-US" sz="1500" kern="1200" dirty="0">
                          <a:solidFill>
                            <a:schemeClr val="bg2">
                              <a:lumMod val="25000"/>
                            </a:schemeClr>
                          </a:solidFill>
                          <a:effectLst/>
                          <a:latin typeface="+mn-lt"/>
                          <a:ea typeface="+mn-ea"/>
                          <a:cs typeface="+mn-cs"/>
                        </a:rPr>
                        <a:t>identifying Pollutants of Concern (POCs), setting priority areas, inspecting for significant POC discharge sources, field methods.  </a:t>
                      </a:r>
                      <a:r>
                        <a:rPr lang="en-US" sz="1500" i="1" kern="1200" dirty="0">
                          <a:solidFill>
                            <a:schemeClr val="accent5">
                              <a:lumMod val="75000"/>
                            </a:schemeClr>
                          </a:solidFill>
                          <a:effectLst/>
                          <a:latin typeface="+mn-lt"/>
                          <a:ea typeface="+mn-ea"/>
                          <a:cs typeface="+mn-cs"/>
                        </a:rPr>
                        <a:t>(replaced by narrated and annotated PowerPoints)</a:t>
                      </a:r>
                    </a:p>
                  </a:txBody>
                  <a:tcPr marL="41165" marR="41165" marT="0" marB="0" anchor="ctr"/>
                </a:tc>
                <a:extLst>
                  <a:ext uri="{0D108BD9-81ED-4DB2-BD59-A6C34878D82A}">
                    <a16:rowId xmlns:a16="http://schemas.microsoft.com/office/drawing/2014/main" val="738044665"/>
                  </a:ext>
                </a:extLst>
              </a:tr>
              <a:tr h="857989">
                <a:tc>
                  <a:txBody>
                    <a:bodyPr/>
                    <a:lstStyle/>
                    <a:p>
                      <a:pPr marL="0" marR="0" algn="ctr">
                        <a:lnSpc>
                          <a:spcPts val="1200"/>
                        </a:lnSpc>
                        <a:spcBef>
                          <a:spcPts val="0"/>
                        </a:spcBef>
                        <a:spcAft>
                          <a:spcPts val="0"/>
                        </a:spcAft>
                      </a:pPr>
                      <a:r>
                        <a:rPr lang="en-US" sz="1800" dirty="0">
                          <a:effectLst>
                            <a:outerShdw blurRad="38100" dist="38100" dir="2700000" algn="tl">
                              <a:srgbClr val="000000">
                                <a:alpha val="43137"/>
                              </a:srgbClr>
                            </a:outerShdw>
                          </a:effectLst>
                        </a:rPr>
                        <a:t>October 13</a:t>
                      </a:r>
                      <a:endParaRPr lang="en-US" sz="1800" dirty="0">
                        <a:solidFill>
                          <a:srgbClr val="506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ahoma" panose="020B0604030504040204" pitchFamily="34" charset="0"/>
                      </a:endParaRPr>
                    </a:p>
                  </a:txBody>
                  <a:tcPr marL="41165" marR="41165" marT="0" marB="0" anchor="ctr"/>
                </a:tc>
                <a:tc>
                  <a:txBody>
                    <a:bodyPr/>
                    <a:lstStyle/>
                    <a:p>
                      <a:pPr marL="0" marR="0" algn="ctr">
                        <a:lnSpc>
                          <a:spcPts val="1800"/>
                        </a:lnSpc>
                        <a:spcBef>
                          <a:spcPts val="0"/>
                        </a:spcBef>
                        <a:spcAft>
                          <a:spcPts val="0"/>
                        </a:spcAft>
                      </a:pPr>
                      <a:r>
                        <a:rPr lang="en-US" sz="1500" dirty="0">
                          <a:solidFill>
                            <a:schemeClr val="bg2">
                              <a:lumMod val="25000"/>
                            </a:schemeClr>
                          </a:solidFill>
                          <a:effectLst/>
                        </a:rPr>
                        <a:t>Zoom Meeting</a:t>
                      </a:r>
                      <a:endParaRPr lang="en-US" sz="1500" b="1" dirty="0">
                        <a:solidFill>
                          <a:schemeClr val="accent1">
                            <a:lumMod val="50000"/>
                          </a:schemeClr>
                        </a:solidFill>
                        <a:effectLst/>
                        <a:latin typeface="Calibri" panose="020F0502020204030204" pitchFamily="34" charset="0"/>
                        <a:ea typeface="Calibri" panose="020F0502020204030204" pitchFamily="34" charset="0"/>
                        <a:cs typeface="Tahoma" panose="020B0604030504040204" pitchFamily="34" charset="0"/>
                      </a:endParaRPr>
                    </a:p>
                  </a:txBody>
                  <a:tcPr marL="41165" marR="41165" marT="0" marB="0" anchor="ctr"/>
                </a:tc>
                <a:tc>
                  <a:txBody>
                    <a:bodyPr/>
                    <a:lstStyle/>
                    <a:p>
                      <a:pPr marL="0" marR="0" algn="l" defTabSz="914400" rtl="0" eaLnBrk="1" latinLnBrk="0" hangingPunct="1">
                        <a:lnSpc>
                          <a:spcPts val="1800"/>
                        </a:lnSpc>
                        <a:spcBef>
                          <a:spcPts val="0"/>
                        </a:spcBef>
                        <a:spcAft>
                          <a:spcPts val="0"/>
                        </a:spcAft>
                      </a:pPr>
                      <a:r>
                        <a:rPr lang="en-US" sz="1500" b="1" kern="1200" dirty="0">
                          <a:solidFill>
                            <a:schemeClr val="bg2">
                              <a:lumMod val="25000"/>
                            </a:schemeClr>
                          </a:solidFill>
                          <a:effectLst/>
                          <a:latin typeface="+mn-lt"/>
                          <a:ea typeface="+mn-ea"/>
                          <a:cs typeface="+mn-cs"/>
                        </a:rPr>
                        <a:t>Updating SWMPs and Program and BMP Assessment Concepts</a:t>
                      </a:r>
                      <a:r>
                        <a:rPr lang="en-US" sz="1500" b="0" kern="1200" dirty="0">
                          <a:solidFill>
                            <a:schemeClr val="bg2">
                              <a:lumMod val="25000"/>
                            </a:schemeClr>
                          </a:solidFill>
                          <a:effectLst/>
                          <a:latin typeface="+mn-lt"/>
                          <a:ea typeface="+mn-ea"/>
                          <a:cs typeface="+mn-cs"/>
                        </a:rPr>
                        <a:t>: SWMP purpose, update timelines, DEQ reviews of SWMPs, OKR04 SWMP requirements, key provisions, SWMP format.  </a:t>
                      </a:r>
                      <a:endParaRPr lang="en-US" sz="1500" i="1" kern="1200" dirty="0">
                        <a:solidFill>
                          <a:schemeClr val="accent5">
                            <a:lumMod val="75000"/>
                          </a:schemeClr>
                        </a:solidFill>
                        <a:effectLst/>
                        <a:latin typeface="+mn-lt"/>
                        <a:ea typeface="+mn-ea"/>
                        <a:cs typeface="+mn-cs"/>
                      </a:endParaRPr>
                    </a:p>
                  </a:txBody>
                  <a:tcPr marL="68580" marR="68580" marT="0" marB="0" anchor="ctr"/>
                </a:tc>
                <a:extLst>
                  <a:ext uri="{0D108BD9-81ED-4DB2-BD59-A6C34878D82A}">
                    <a16:rowId xmlns:a16="http://schemas.microsoft.com/office/drawing/2014/main" val="4211390273"/>
                  </a:ext>
                </a:extLst>
              </a:tr>
              <a:tr h="840919">
                <a:tc>
                  <a:txBody>
                    <a:bodyPr/>
                    <a:lstStyle/>
                    <a:p>
                      <a:pPr marL="0" marR="0" algn="ctr">
                        <a:lnSpc>
                          <a:spcPts val="1200"/>
                        </a:lnSpc>
                        <a:spcBef>
                          <a:spcPts val="0"/>
                        </a:spcBef>
                        <a:spcAft>
                          <a:spcPts val="0"/>
                        </a:spcAft>
                      </a:pPr>
                      <a:r>
                        <a:rPr lang="en-US" sz="1800" dirty="0">
                          <a:effectLst>
                            <a:outerShdw blurRad="38100" dist="38100" dir="2700000" algn="tl">
                              <a:srgbClr val="000000">
                                <a:alpha val="43137"/>
                              </a:srgbClr>
                            </a:outerShdw>
                          </a:effectLst>
                        </a:rPr>
                        <a:t>November 10</a:t>
                      </a:r>
                      <a:endParaRPr lang="en-US" sz="1800" dirty="0">
                        <a:solidFill>
                          <a:srgbClr val="506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ahoma" panose="020B0604030504040204" pitchFamily="34" charset="0"/>
                      </a:endParaRPr>
                    </a:p>
                  </a:txBody>
                  <a:tcPr marL="41165" marR="41165" marT="0" marB="0" anchor="ctr"/>
                </a:tc>
                <a:tc>
                  <a:txBody>
                    <a:bodyPr/>
                    <a:lstStyle/>
                    <a:p>
                      <a:pPr marL="0" marR="0" algn="ctr">
                        <a:lnSpc>
                          <a:spcPts val="1800"/>
                        </a:lnSpc>
                        <a:spcBef>
                          <a:spcPts val="0"/>
                        </a:spcBef>
                        <a:spcAft>
                          <a:spcPts val="0"/>
                        </a:spcAft>
                      </a:pPr>
                      <a:r>
                        <a:rPr lang="en-US" sz="1500" dirty="0">
                          <a:solidFill>
                            <a:schemeClr val="bg2">
                              <a:lumMod val="25000"/>
                            </a:schemeClr>
                          </a:solidFill>
                          <a:effectLst/>
                        </a:rPr>
                        <a:t>Zoom Meeting</a:t>
                      </a:r>
                      <a:endParaRPr lang="en-US" sz="1500" b="1" dirty="0">
                        <a:solidFill>
                          <a:schemeClr val="accent1">
                            <a:lumMod val="50000"/>
                          </a:schemeClr>
                        </a:solidFill>
                        <a:effectLst/>
                        <a:latin typeface="Calibri" panose="020F0502020204030204" pitchFamily="34" charset="0"/>
                        <a:ea typeface="Calibri" panose="020F0502020204030204" pitchFamily="34" charset="0"/>
                        <a:cs typeface="Tahoma" panose="020B0604030504040204" pitchFamily="34" charset="0"/>
                      </a:endParaRPr>
                    </a:p>
                  </a:txBody>
                  <a:tcPr marL="41165" marR="41165" marT="0" marB="0" anchor="ct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1500" b="1" kern="1200" dirty="0">
                          <a:solidFill>
                            <a:schemeClr val="dk1"/>
                          </a:solidFill>
                          <a:effectLst/>
                          <a:latin typeface="+mn-lt"/>
                          <a:ea typeface="+mn-ea"/>
                          <a:cs typeface="+mn-cs"/>
                        </a:rPr>
                        <a:t>Using the INCOG SWMP Template To Meet New OKR04 Requirements:</a:t>
                      </a:r>
                      <a:r>
                        <a:rPr lang="en-US" sz="1500" kern="1200" dirty="0">
                          <a:solidFill>
                            <a:schemeClr val="dk1"/>
                          </a:solidFill>
                          <a:effectLst/>
                          <a:latin typeface="+mn-lt"/>
                          <a:ea typeface="+mn-ea"/>
                          <a:cs typeface="+mn-cs"/>
                        </a:rPr>
                        <a:t> SWMP preparation options, template contents and format, addressing 2021 OKR04 requirements, how to enter local data, content and format options. </a:t>
                      </a:r>
                      <a:endParaRPr lang="en-US" sz="1500" i="1" kern="1200" dirty="0">
                        <a:solidFill>
                          <a:schemeClr val="accent5">
                            <a:lumMod val="75000"/>
                          </a:schemeClr>
                        </a:solidFill>
                        <a:effectLst/>
                        <a:latin typeface="+mn-lt"/>
                        <a:ea typeface="+mn-ea"/>
                        <a:cs typeface="+mn-cs"/>
                      </a:endParaRPr>
                    </a:p>
                  </a:txBody>
                  <a:tcPr marL="41165" marR="41165" marT="0" marB="0" anchor="ctr"/>
                </a:tc>
                <a:extLst>
                  <a:ext uri="{0D108BD9-81ED-4DB2-BD59-A6C34878D82A}">
                    <a16:rowId xmlns:a16="http://schemas.microsoft.com/office/drawing/2014/main" val="2772324345"/>
                  </a:ext>
                </a:extLst>
              </a:tr>
              <a:tr h="999416">
                <a:tc>
                  <a:txBody>
                    <a:bodyPr/>
                    <a:lstStyle/>
                    <a:p>
                      <a:pPr marL="0" marR="0" algn="ctr">
                        <a:lnSpc>
                          <a:spcPts val="1200"/>
                        </a:lnSpc>
                        <a:spcBef>
                          <a:spcPts val="0"/>
                        </a:spcBef>
                        <a:spcAft>
                          <a:spcPts val="0"/>
                        </a:spcAft>
                      </a:pPr>
                      <a:r>
                        <a:rPr lang="en-US" sz="1800" dirty="0">
                          <a:effectLst>
                            <a:outerShdw blurRad="38100" dist="38100" dir="2700000" algn="tl">
                              <a:srgbClr val="000000">
                                <a:alpha val="43137"/>
                              </a:srgbClr>
                            </a:outerShdw>
                          </a:effectLst>
                        </a:rPr>
                        <a:t>December 15</a:t>
                      </a:r>
                      <a:endParaRPr lang="en-US" sz="1800" dirty="0">
                        <a:solidFill>
                          <a:srgbClr val="506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ahoma" panose="020B0604030504040204" pitchFamily="34" charset="0"/>
                      </a:endParaRPr>
                    </a:p>
                  </a:txBody>
                  <a:tcPr marL="41165" marR="41165" marT="0" marB="0" anchor="ctr"/>
                </a:tc>
                <a:tc>
                  <a:txBody>
                    <a:bodyPr/>
                    <a:lstStyle/>
                    <a:p>
                      <a:pPr marL="0" marR="0" algn="ctr">
                        <a:lnSpc>
                          <a:spcPts val="1800"/>
                        </a:lnSpc>
                        <a:spcBef>
                          <a:spcPts val="0"/>
                        </a:spcBef>
                        <a:spcAft>
                          <a:spcPts val="0"/>
                        </a:spcAft>
                      </a:pPr>
                      <a:r>
                        <a:rPr lang="en-US" sz="1500" dirty="0">
                          <a:solidFill>
                            <a:schemeClr val="bg2">
                              <a:lumMod val="25000"/>
                            </a:schemeClr>
                          </a:solidFill>
                          <a:effectLst/>
                        </a:rPr>
                        <a:t>Zoom Meeting</a:t>
                      </a:r>
                      <a:endParaRPr lang="en-US" sz="1500" b="1" dirty="0">
                        <a:solidFill>
                          <a:schemeClr val="accent1">
                            <a:lumMod val="50000"/>
                          </a:schemeClr>
                        </a:solidFill>
                        <a:effectLst/>
                        <a:latin typeface="Calibri" panose="020F0502020204030204" pitchFamily="34" charset="0"/>
                        <a:ea typeface="Calibri" panose="020F0502020204030204" pitchFamily="34" charset="0"/>
                        <a:cs typeface="Tahoma" panose="020B0604030504040204" pitchFamily="34" charset="0"/>
                      </a:endParaRPr>
                    </a:p>
                  </a:txBody>
                  <a:tcPr marL="41165" marR="41165" marT="0" marB="0" anchor="ct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1500" b="1" kern="1200" dirty="0">
                          <a:solidFill>
                            <a:schemeClr val="dk1"/>
                          </a:solidFill>
                          <a:effectLst/>
                          <a:latin typeface="+mn-lt"/>
                          <a:ea typeface="+mn-ea"/>
                          <a:cs typeface="+mn-cs"/>
                        </a:rPr>
                        <a:t>Measurable Goals, Implementation Schedules and Assessing Programs and BMPs:</a:t>
                      </a:r>
                      <a:r>
                        <a:rPr lang="en-US" sz="1500" kern="1200" dirty="0">
                          <a:solidFill>
                            <a:schemeClr val="dk1"/>
                          </a:solidFill>
                          <a:effectLst/>
                          <a:latin typeface="+mn-lt"/>
                          <a:ea typeface="+mn-ea"/>
                          <a:cs typeface="+mn-cs"/>
                        </a:rPr>
                        <a:t> Setting practical measurable goals and implementation schedules, method options for assessing SWMP programs and BMPs. </a:t>
                      </a:r>
                      <a:endParaRPr lang="en-US" sz="1500" i="1" kern="1200" dirty="0">
                        <a:solidFill>
                          <a:schemeClr val="accent5">
                            <a:lumMod val="75000"/>
                          </a:schemeClr>
                        </a:solidFill>
                        <a:effectLst/>
                        <a:latin typeface="+mn-lt"/>
                        <a:ea typeface="+mn-ea"/>
                        <a:cs typeface="+mn-cs"/>
                      </a:endParaRPr>
                    </a:p>
                  </a:txBody>
                  <a:tcPr marL="41165" marR="41165" marT="0" marB="0" anchor="ctr"/>
                </a:tc>
                <a:extLst>
                  <a:ext uri="{0D108BD9-81ED-4DB2-BD59-A6C34878D82A}">
                    <a16:rowId xmlns:a16="http://schemas.microsoft.com/office/drawing/2014/main" val="2331278709"/>
                  </a:ext>
                </a:extLst>
              </a:tr>
            </a:tbl>
          </a:graphicData>
        </a:graphic>
      </p:graphicFrame>
      <p:pic>
        <p:nvPicPr>
          <p:cNvPr id="4" name="Audio 3">
            <a:hlinkClick r:id="" action="ppaction://media"/>
            <a:extLst>
              <a:ext uri="{FF2B5EF4-FFF2-40B4-BE49-F238E27FC236}">
                <a16:creationId xmlns:a16="http://schemas.microsoft.com/office/drawing/2014/main" id="{25ECC173-0E3A-401D-B93E-576CF9AA3F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41771644"/>
      </p:ext>
    </p:extLst>
  </p:cSld>
  <p:clrMapOvr>
    <a:masterClrMapping/>
  </p:clrMapOvr>
  <mc:AlternateContent xmlns:mc="http://schemas.openxmlformats.org/markup-compatibility/2006">
    <mc:Choice xmlns:p14="http://schemas.microsoft.com/office/powerpoint/2010/main" Requires="p14">
      <p:transition spd="slow" p14:dur="2000" advTm="37833"/>
    </mc:Choice>
    <mc:Fallback>
      <p:transition spd="slow" advTm="37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F4D5922-434B-4829-B93E-02DC38A29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F35FBA24-5C01-4635-A984-1DB6E340B0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5" name="Group 74">
            <a:extLst>
              <a:ext uri="{FF2B5EF4-FFF2-40B4-BE49-F238E27FC236}">
                <a16:creationId xmlns:a16="http://schemas.microsoft.com/office/drawing/2014/main" id="{D89A5114-55F8-4976-BBE9-EB03D13143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76" name="Oval 75">
              <a:extLst>
                <a:ext uri="{FF2B5EF4-FFF2-40B4-BE49-F238E27FC236}">
                  <a16:creationId xmlns:a16="http://schemas.microsoft.com/office/drawing/2014/main" id="{B68E7F15-1BC6-438A-8D72-8DC7AED51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61641807-6842-4066-AF10-93EC82C9F3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F982CAD2-2793-4D56-BE4D-E6CEF77D76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02ADA1AD-25F7-4EE1-9E91-CB4534B565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07625553-33A6-42A6-BA58-B6F60A4E53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75B990D2-1682-41A9-850F-4DC602C31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3" name="Rectangle 82">
            <a:extLst>
              <a:ext uri="{FF2B5EF4-FFF2-40B4-BE49-F238E27FC236}">
                <a16:creationId xmlns:a16="http://schemas.microsoft.com/office/drawing/2014/main" id="{5819102A-0400-4C1F-8614-973F5262E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5" name="Group 84">
            <a:extLst>
              <a:ext uri="{FF2B5EF4-FFF2-40B4-BE49-F238E27FC236}">
                <a16:creationId xmlns:a16="http://schemas.microsoft.com/office/drawing/2014/main" id="{EA8FBDFC-CF2A-4A9A-88B1-15D45D68BC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86" name="Straight Connector 85">
              <a:extLst>
                <a:ext uri="{FF2B5EF4-FFF2-40B4-BE49-F238E27FC236}">
                  <a16:creationId xmlns:a16="http://schemas.microsoft.com/office/drawing/2014/main" id="{4EC299EF-4D18-40D1-AAB9-5082B26ABFB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649880C-55B6-4C46-A7F6-6A2856231B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C809907-F418-42B7-B7DA-7578B44AAB6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71152CA-C7C6-498B-AC68-B4620D2421C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91" name="Rectangle 90">
            <a:extLst>
              <a:ext uri="{FF2B5EF4-FFF2-40B4-BE49-F238E27FC236}">
                <a16:creationId xmlns:a16="http://schemas.microsoft.com/office/drawing/2014/main" id="{CF1485CA-41D2-421F-B28D-15EF845D5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3" name="Group 92">
            <a:extLst>
              <a:ext uri="{FF2B5EF4-FFF2-40B4-BE49-F238E27FC236}">
                <a16:creationId xmlns:a16="http://schemas.microsoft.com/office/drawing/2014/main" id="{04ED96A1-E6CA-493F-8610-6B8B7A28E3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94" name="Straight Connector 93">
              <a:extLst>
                <a:ext uri="{FF2B5EF4-FFF2-40B4-BE49-F238E27FC236}">
                  <a16:creationId xmlns:a16="http://schemas.microsoft.com/office/drawing/2014/main" id="{3C9231B8-0812-4FDE-9AC6-94984E20AC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BF59FE3-7AD8-46E8-9440-D268639942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EEEDF00-F676-4147-BAF0-64840E2857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4D3F73A-55E6-4A58-872D-BE9E9C7C30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4AE51B9C-D14E-404D-8CAD-5BE12FBF9D03}"/>
              </a:ext>
            </a:extLst>
          </p:cNvPr>
          <p:cNvPicPr>
            <a:picLocks noChangeAspect="1"/>
          </p:cNvPicPr>
          <p:nvPr/>
        </p:nvPicPr>
        <p:blipFill rotWithShape="1">
          <a:blip r:embed="rId5"/>
          <a:srcRect t="3316" r="-1" b="1855"/>
          <a:stretch/>
        </p:blipFill>
        <p:spPr>
          <a:xfrm>
            <a:off x="5972186" y="1308839"/>
            <a:ext cx="2883948" cy="4649143"/>
          </a:xfrm>
          <a:prstGeom prst="rect">
            <a:avLst/>
          </a:prstGeom>
          <a:effectLst>
            <a:softEdge rad="63500"/>
          </a:effectLst>
        </p:spPr>
      </p:pic>
      <p:grpSp>
        <p:nvGrpSpPr>
          <p:cNvPr id="99" name="Group 98">
            <a:extLst>
              <a:ext uri="{FF2B5EF4-FFF2-40B4-BE49-F238E27FC236}">
                <a16:creationId xmlns:a16="http://schemas.microsoft.com/office/drawing/2014/main" id="{8D2BC472-0671-410F-BA77-E46AA62106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112653" y="903870"/>
            <a:ext cx="304800" cy="322326"/>
            <a:chOff x="215328" y="-46937"/>
            <a:chExt cx="304800" cy="2773841"/>
          </a:xfrm>
        </p:grpSpPr>
        <p:cxnSp>
          <p:nvCxnSpPr>
            <p:cNvPr id="100" name="Straight Connector 99">
              <a:extLst>
                <a:ext uri="{FF2B5EF4-FFF2-40B4-BE49-F238E27FC236}">
                  <a16:creationId xmlns:a16="http://schemas.microsoft.com/office/drawing/2014/main" id="{DC68B2A3-267E-4DE4-8DD5-C0378482D2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6474CC6-D7FB-4A38-8991-680F048CFF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5825D0E-A1E4-4466-81B2-33325B3B3F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1BD1E16-C3EF-4A05-9C71-590A55BFC5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6" name="Rectangle 2">
            <a:extLst>
              <a:ext uri="{FF2B5EF4-FFF2-40B4-BE49-F238E27FC236}">
                <a16:creationId xmlns:a16="http://schemas.microsoft.com/office/drawing/2014/main" id="{6976B859-FA16-4DE1-878B-3D591BF5273C}"/>
              </a:ext>
            </a:extLst>
          </p:cNvPr>
          <p:cNvSpPr txBox="1">
            <a:spLocks noChangeArrowheads="1"/>
          </p:cNvSpPr>
          <p:nvPr/>
        </p:nvSpPr>
        <p:spPr>
          <a:xfrm>
            <a:off x="271656" y="317579"/>
            <a:ext cx="4829948" cy="1360958"/>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altLang="en-US" sz="4200" dirty="0">
                <a:solidFill>
                  <a:schemeClr val="accent2">
                    <a:lumMod val="40000"/>
                    <a:lumOff val="60000"/>
                  </a:schemeClr>
                </a:solidFill>
              </a:rPr>
              <a:t>Stormwater Permits are NPDES Permits</a:t>
            </a:r>
          </a:p>
        </p:txBody>
      </p:sp>
      <p:sp>
        <p:nvSpPr>
          <p:cNvPr id="18434" name="Rectangle 2"/>
          <p:cNvSpPr>
            <a:spLocks noGrp="1" noChangeArrowheads="1"/>
          </p:cNvSpPr>
          <p:nvPr>
            <p:ph type="subTitle" idx="1"/>
          </p:nvPr>
        </p:nvSpPr>
        <p:spPr>
          <a:xfrm>
            <a:off x="98798" y="1780136"/>
            <a:ext cx="5959754" cy="4891627"/>
          </a:xfrm>
          <a:noFill/>
        </p:spPr>
        <p:txBody>
          <a:bodyPr vert="horz" lIns="91440" tIns="45720" rIns="91440" bIns="45720" rtlCol="0" anchor="t">
            <a:normAutofit/>
          </a:bodyPr>
          <a:lstStyle/>
          <a:p>
            <a:pPr marL="285750" indent="-285750" algn="l">
              <a:lnSpc>
                <a:spcPct val="110000"/>
              </a:lnSpc>
              <a:buFont typeface="Arial" panose="020B0604020202020204" pitchFamily="34" charset="0"/>
              <a:buChar char="•"/>
            </a:pPr>
            <a:r>
              <a:rPr lang="en-US" sz="1900" b="1" dirty="0">
                <a:solidFill>
                  <a:schemeClr val="accent2">
                    <a:lumMod val="40000"/>
                    <a:lumOff val="60000"/>
                  </a:schemeClr>
                </a:solidFill>
              </a:rPr>
              <a:t>NPDES</a:t>
            </a:r>
            <a:r>
              <a:rPr lang="en-US" sz="1900" dirty="0">
                <a:solidFill>
                  <a:schemeClr val="bg1"/>
                </a:solidFill>
              </a:rPr>
              <a:t>  (National Pollutant Discharge Elimination System)</a:t>
            </a:r>
          </a:p>
          <a:p>
            <a:pPr marL="285750" indent="-285750" algn="l">
              <a:lnSpc>
                <a:spcPct val="110000"/>
              </a:lnSpc>
              <a:buFont typeface="Arial" panose="020B0604020202020204" pitchFamily="34" charset="0"/>
              <a:buChar char="•"/>
            </a:pPr>
            <a:r>
              <a:rPr lang="en-US" sz="1900" b="1" dirty="0">
                <a:solidFill>
                  <a:schemeClr val="accent2">
                    <a:lumMod val="40000"/>
                    <a:lumOff val="60000"/>
                  </a:schemeClr>
                </a:solidFill>
              </a:rPr>
              <a:t>40 CFR Part 122 - 124</a:t>
            </a:r>
            <a:r>
              <a:rPr lang="en-US" sz="1900" dirty="0">
                <a:solidFill>
                  <a:schemeClr val="bg1"/>
                </a:solidFill>
              </a:rPr>
              <a:t> of EPA Federal Regulations.</a:t>
            </a:r>
          </a:p>
          <a:p>
            <a:pPr marL="285750" indent="-285750" algn="l">
              <a:lnSpc>
                <a:spcPct val="110000"/>
              </a:lnSpc>
              <a:buFont typeface="Arial" panose="020B0604020202020204" pitchFamily="34" charset="0"/>
              <a:buChar char="•"/>
            </a:pPr>
            <a:r>
              <a:rPr lang="en-US" sz="1900" dirty="0">
                <a:solidFill>
                  <a:schemeClr val="bg1"/>
                </a:solidFill>
              </a:rPr>
              <a:t>Oklahoma has Primacy  =  DEQ is the OPDES “Permitting Authority”</a:t>
            </a:r>
          </a:p>
          <a:p>
            <a:pPr marL="285750" indent="-285750" algn="l">
              <a:lnSpc>
                <a:spcPct val="110000"/>
              </a:lnSpc>
              <a:buFont typeface="Arial" panose="020B0604020202020204" pitchFamily="34" charset="0"/>
              <a:buChar char="•"/>
            </a:pPr>
            <a:r>
              <a:rPr lang="en-US" sz="1900" dirty="0">
                <a:solidFill>
                  <a:schemeClr val="bg1"/>
                </a:solidFill>
              </a:rPr>
              <a:t>OPDES permits address “</a:t>
            </a:r>
            <a:r>
              <a:rPr lang="en-US" sz="1900" u="sng" dirty="0">
                <a:solidFill>
                  <a:schemeClr val="bg1"/>
                </a:solidFill>
              </a:rPr>
              <a:t>Point Source</a:t>
            </a:r>
            <a:r>
              <a:rPr lang="en-US" sz="1900" dirty="0">
                <a:solidFill>
                  <a:schemeClr val="bg1"/>
                </a:solidFill>
              </a:rPr>
              <a:t>” discharges from:</a:t>
            </a:r>
          </a:p>
          <a:p>
            <a:pPr marL="742950" lvl="2" indent="-285750" algn="l">
              <a:lnSpc>
                <a:spcPct val="110000"/>
              </a:lnSpc>
              <a:spcBef>
                <a:spcPts val="1000"/>
              </a:spcBef>
              <a:buFont typeface="Arial" panose="020B0604020202020204" pitchFamily="34" charset="0"/>
              <a:buChar char="•"/>
            </a:pPr>
            <a:r>
              <a:rPr lang="en-US" sz="1900" dirty="0">
                <a:solidFill>
                  <a:schemeClr val="accent1">
                    <a:lumMod val="20000"/>
                    <a:lumOff val="80000"/>
                  </a:schemeClr>
                </a:solidFill>
              </a:rPr>
              <a:t>Wastewater treatment plants</a:t>
            </a:r>
          </a:p>
          <a:p>
            <a:pPr marL="742950" lvl="2" indent="-285750" algn="l">
              <a:lnSpc>
                <a:spcPct val="110000"/>
              </a:lnSpc>
              <a:spcBef>
                <a:spcPts val="1000"/>
              </a:spcBef>
              <a:buFont typeface="Arial" panose="020B0604020202020204" pitchFamily="34" charset="0"/>
              <a:buChar char="•"/>
            </a:pPr>
            <a:r>
              <a:rPr lang="en-US" sz="1900" dirty="0">
                <a:solidFill>
                  <a:schemeClr val="accent1">
                    <a:lumMod val="20000"/>
                    <a:lumOff val="80000"/>
                  </a:schemeClr>
                </a:solidFill>
              </a:rPr>
              <a:t>Stormwater MS4 runoff (Phase I and II regs)</a:t>
            </a:r>
          </a:p>
          <a:p>
            <a:pPr marL="742950" lvl="2" indent="-285750" algn="l">
              <a:lnSpc>
                <a:spcPct val="110000"/>
              </a:lnSpc>
              <a:spcBef>
                <a:spcPts val="1000"/>
              </a:spcBef>
              <a:buFont typeface="Arial" panose="020B0604020202020204" pitchFamily="34" charset="0"/>
              <a:buChar char="•"/>
            </a:pPr>
            <a:r>
              <a:rPr lang="en-US" sz="1900" dirty="0">
                <a:solidFill>
                  <a:schemeClr val="accent1">
                    <a:lumMod val="20000"/>
                    <a:lumOff val="80000"/>
                  </a:schemeClr>
                </a:solidFill>
              </a:rPr>
              <a:t>Stormwater Construction activities ≥1 acre      (1990 Phase I regs)</a:t>
            </a:r>
          </a:p>
          <a:p>
            <a:pPr marL="742950" lvl="2" indent="-285750" algn="l">
              <a:lnSpc>
                <a:spcPct val="110000"/>
              </a:lnSpc>
              <a:spcBef>
                <a:spcPts val="1000"/>
              </a:spcBef>
              <a:buFont typeface="Arial" panose="020B0604020202020204" pitchFamily="34" charset="0"/>
              <a:buChar char="•"/>
            </a:pPr>
            <a:r>
              <a:rPr lang="en-US" sz="1900" dirty="0">
                <a:solidFill>
                  <a:schemeClr val="accent1">
                    <a:lumMod val="20000"/>
                    <a:lumOff val="80000"/>
                  </a:schemeClr>
                </a:solidFill>
              </a:rPr>
              <a:t>Stormwater Industrial activities (1990 Phase I regs)</a:t>
            </a:r>
          </a:p>
        </p:txBody>
      </p:sp>
      <p:sp>
        <p:nvSpPr>
          <p:cNvPr id="4" name="Slide Number Placeholder 5"/>
          <p:cNvSpPr>
            <a:spLocks noGrp="1"/>
          </p:cNvSpPr>
          <p:nvPr>
            <p:ph type="sldNum" sz="quarter" idx="12"/>
          </p:nvPr>
        </p:nvSpPr>
        <p:spPr>
          <a:xfrm>
            <a:off x="7964594" y="6123126"/>
            <a:ext cx="480060" cy="548640"/>
          </a:xfrm>
        </p:spPr>
        <p:txBody>
          <a:bodyPr vert="horz" lIns="91440" tIns="45720" rIns="91440" bIns="45720" rtlCol="0" anchor="ctr">
            <a:normAutofit/>
          </a:bodyPr>
          <a:lstStyle/>
          <a:p>
            <a:pPr algn="ctr">
              <a:spcAft>
                <a:spcPts val="600"/>
              </a:spcAft>
              <a:defRPr/>
            </a:pPr>
            <a:fld id="{F9D8F6E3-E6ED-4467-97CD-6655E5BA8A34}" type="slidenum">
              <a:rPr lang="en-US" sz="2000">
                <a:solidFill>
                  <a:schemeClr val="bg1"/>
                </a:solidFill>
                <a:latin typeface="Calibri" panose="020F0502020204030204"/>
              </a:rPr>
              <a:pPr algn="ctr">
                <a:spcAft>
                  <a:spcPts val="600"/>
                </a:spcAft>
                <a:defRPr/>
              </a:pPr>
              <a:t>6</a:t>
            </a:fld>
            <a:endParaRPr lang="en-US" sz="2000" dirty="0">
              <a:solidFill>
                <a:schemeClr val="bg1"/>
              </a:solidFill>
              <a:latin typeface="Calibri" panose="020F0502020204030204"/>
            </a:endParaRPr>
          </a:p>
        </p:txBody>
      </p:sp>
      <p:pic>
        <p:nvPicPr>
          <p:cNvPr id="2" name="Audio 1">
            <a:hlinkClick r:id="" action="ppaction://media"/>
            <a:extLst>
              <a:ext uri="{FF2B5EF4-FFF2-40B4-BE49-F238E27FC236}">
                <a16:creationId xmlns:a16="http://schemas.microsoft.com/office/drawing/2014/main" id="{B14BEB95-EE8F-4F1F-950A-307BFC6FE4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1681"/>
    </mc:Choice>
    <mc:Fallback xmlns="">
      <p:transition spd="slow" advTm="111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44600"/>
            <a:ext cx="8610600" cy="5410200"/>
          </a:xfrm>
        </p:spPr>
        <p:txBody>
          <a:bodyPr>
            <a:normAutofit lnSpcReduction="10000"/>
          </a:bodyPr>
          <a:lstStyle/>
          <a:p>
            <a:pPr marL="0" indent="0" algn="l">
              <a:buNone/>
            </a:pPr>
            <a:r>
              <a:rPr lang="en-US" sz="2000" b="1" dirty="0"/>
              <a:t>PART 122</a:t>
            </a:r>
            <a:r>
              <a:rPr lang="en-US" sz="2000" dirty="0"/>
              <a:t>—EPA ADMINISTERED PERMIT PROGRAMS: THE NATIONAL POLLUTANT DISCHARGE ELIMINATION SYSTEM  [</a:t>
            </a:r>
            <a:r>
              <a:rPr lang="en-US" sz="2000" b="1" dirty="0"/>
              <a:t>NPDES</a:t>
            </a:r>
            <a:r>
              <a:rPr lang="en-US" sz="2000" dirty="0"/>
              <a:t>]</a:t>
            </a:r>
          </a:p>
          <a:p>
            <a:pPr marL="0" indent="0" algn="l">
              <a:lnSpc>
                <a:spcPct val="110000"/>
              </a:lnSpc>
              <a:spcBef>
                <a:spcPts val="1200"/>
              </a:spcBef>
              <a:buNone/>
            </a:pPr>
            <a:r>
              <a:rPr lang="en-US" sz="1800" b="1" u="none" strike="noStrike" dirty="0">
                <a:solidFill>
                  <a:srgbClr val="4278B6"/>
                </a:solidFill>
                <a:effectLst/>
                <a:latin typeface="Arial" panose="020B0604020202020204" pitchFamily="34" charset="0"/>
                <a:ea typeface="Times New Roman" panose="02020603050405020304" pitchFamily="18" charset="0"/>
                <a:cs typeface="Times New Roman" panose="02020603050405020304" pitchFamily="18" charset="0"/>
                <a:hlinkClick r:id="rId5"/>
              </a:rPr>
              <a:t>Subpart A</a:t>
            </a:r>
            <a:r>
              <a:rPr lang="en-US" sz="1800" u="none" strike="noStrike" dirty="0">
                <a:solidFill>
                  <a:srgbClr val="4278B6"/>
                </a:solidFill>
                <a:effectLst/>
                <a:latin typeface="Arial" panose="020B0604020202020204" pitchFamily="34" charset="0"/>
                <a:ea typeface="Times New Roman" panose="02020603050405020304" pitchFamily="18" charset="0"/>
                <a:cs typeface="Times New Roman" panose="02020603050405020304" pitchFamily="18" charset="0"/>
                <a:hlinkClick r:id="rId5"/>
              </a:rPr>
              <a:t>—Definitions and General Program Requirements</a:t>
            </a:r>
            <a:endParaRPr lang="en-US" sz="1800" u="none" strike="noStrike" dirty="0">
              <a:solidFill>
                <a:srgbClr val="4278B6"/>
              </a:solidFill>
              <a:effectLst/>
              <a:latin typeface="Arial" panose="020B0604020202020204" pitchFamily="34" charset="0"/>
              <a:ea typeface="Times New Roman" panose="02020603050405020304" pitchFamily="18" charset="0"/>
              <a:cs typeface="Times New Roman" panose="02020603050405020304" pitchFamily="18" charset="0"/>
            </a:endParaRPr>
          </a:p>
          <a:p>
            <a:pPr marL="406400">
              <a:lnSpc>
                <a:spcPct val="110000"/>
              </a:lnSpc>
              <a:spcBef>
                <a:spcPts val="1200"/>
              </a:spcBef>
            </a:pPr>
            <a:r>
              <a:rPr lang="en-US" sz="2000" dirty="0"/>
              <a:t>122.1 thru 122.7</a:t>
            </a:r>
          </a:p>
          <a:p>
            <a:pPr marL="0" marR="0" indent="0">
              <a:lnSpc>
                <a:spcPct val="110000"/>
              </a:lnSpc>
              <a:spcBef>
                <a:spcPts val="1200"/>
              </a:spcBef>
              <a:buNone/>
            </a:pPr>
            <a:r>
              <a:rPr lang="en-US" sz="1800" b="1" u="none" strike="noStrike" dirty="0">
                <a:solidFill>
                  <a:srgbClr val="4278B6"/>
                </a:solidFill>
                <a:effectLst/>
                <a:latin typeface="Arial" panose="020B0604020202020204" pitchFamily="34" charset="0"/>
                <a:ea typeface="Times New Roman" panose="02020603050405020304" pitchFamily="18" charset="0"/>
                <a:cs typeface="Times New Roman" panose="02020603050405020304" pitchFamily="18" charset="0"/>
                <a:hlinkClick r:id="rId6"/>
              </a:rPr>
              <a:t>Subpart B</a:t>
            </a:r>
            <a:r>
              <a:rPr lang="en-US" sz="1800" u="none" strike="noStrike" dirty="0">
                <a:solidFill>
                  <a:srgbClr val="4278B6"/>
                </a:solidFill>
                <a:effectLst/>
                <a:latin typeface="Arial" panose="020B0604020202020204" pitchFamily="34" charset="0"/>
                <a:ea typeface="Times New Roman" panose="02020603050405020304" pitchFamily="18" charset="0"/>
                <a:cs typeface="Times New Roman" panose="02020603050405020304" pitchFamily="18" charset="0"/>
                <a:hlinkClick r:id="rId6"/>
              </a:rPr>
              <a:t>—Permit Application and Special NPDES Program Requirements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l">
              <a:lnSpc>
                <a:spcPct val="110000"/>
              </a:lnSpc>
              <a:spcBef>
                <a:spcPts val="1200"/>
              </a:spcBef>
            </a:pPr>
            <a:r>
              <a:rPr lang="en-US" sz="2000" dirty="0"/>
              <a:t>122.21 thru 122.38</a:t>
            </a:r>
          </a:p>
          <a:p>
            <a:pPr marL="457200">
              <a:lnSpc>
                <a:spcPct val="110000"/>
              </a:lnSpc>
              <a:spcBef>
                <a:spcPts val="1200"/>
              </a:spcBef>
            </a:pPr>
            <a:r>
              <a:rPr lang="en-US" sz="2000" dirty="0"/>
              <a:t>Includes </a:t>
            </a:r>
            <a:r>
              <a:rPr lang="en-US" sz="2000" b="1" dirty="0"/>
              <a:t>122.26</a:t>
            </a:r>
            <a:r>
              <a:rPr lang="en-US" sz="2000" dirty="0"/>
              <a:t>, et. seq. (storm water discharges)</a:t>
            </a:r>
          </a:p>
          <a:p>
            <a:pPr marL="0" indent="0">
              <a:lnSpc>
                <a:spcPct val="110000"/>
              </a:lnSpc>
              <a:spcBef>
                <a:spcPts val="1200"/>
              </a:spcBef>
              <a:buNone/>
            </a:pPr>
            <a:r>
              <a:rPr lang="en-US" sz="1800" b="1" u="none" strike="noStrike" dirty="0">
                <a:solidFill>
                  <a:srgbClr val="4278B6"/>
                </a:solidFill>
                <a:effectLst/>
                <a:latin typeface="Arial" panose="020B0604020202020204" pitchFamily="34" charset="0"/>
                <a:ea typeface="Times New Roman" panose="02020603050405020304" pitchFamily="18" charset="0"/>
                <a:cs typeface="Times New Roman" panose="02020603050405020304" pitchFamily="18" charset="0"/>
                <a:hlinkClick r:id="rId7"/>
              </a:rPr>
              <a:t>Subpart C</a:t>
            </a:r>
            <a:r>
              <a:rPr lang="en-US" sz="1800" u="none" strike="noStrike" dirty="0">
                <a:solidFill>
                  <a:srgbClr val="4278B6"/>
                </a:solidFill>
                <a:effectLst/>
                <a:latin typeface="Arial" panose="020B0604020202020204" pitchFamily="34" charset="0"/>
                <a:ea typeface="Times New Roman" panose="02020603050405020304" pitchFamily="18" charset="0"/>
                <a:cs typeface="Times New Roman" panose="02020603050405020304" pitchFamily="18" charset="0"/>
                <a:hlinkClick r:id="rId7"/>
              </a:rPr>
              <a:t>—Permit Conditions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0000"/>
              </a:lnSpc>
              <a:spcBef>
                <a:spcPts val="1200"/>
              </a:spcBef>
            </a:pPr>
            <a:r>
              <a:rPr lang="en-US" sz="2000" dirty="0"/>
              <a:t>122.41 thru 122.50</a:t>
            </a:r>
          </a:p>
          <a:p>
            <a:pPr marL="0" indent="0">
              <a:lnSpc>
                <a:spcPct val="110000"/>
              </a:lnSpc>
              <a:spcBef>
                <a:spcPts val="1200"/>
              </a:spcBef>
              <a:buNone/>
            </a:pPr>
            <a:r>
              <a:rPr lang="en-US" sz="1800" b="1" u="none" strike="noStrike" dirty="0">
                <a:solidFill>
                  <a:srgbClr val="4278B6"/>
                </a:solidFill>
                <a:effectLst/>
                <a:latin typeface="Arial" panose="020B0604020202020204" pitchFamily="34" charset="0"/>
                <a:ea typeface="Times New Roman" panose="02020603050405020304" pitchFamily="18" charset="0"/>
                <a:cs typeface="Times New Roman" panose="02020603050405020304" pitchFamily="18" charset="0"/>
                <a:hlinkClick r:id="rId8"/>
              </a:rPr>
              <a:t>Subpart D</a:t>
            </a:r>
            <a:r>
              <a:rPr lang="en-US" sz="1800" u="none" strike="noStrike" dirty="0">
                <a:solidFill>
                  <a:srgbClr val="4278B6"/>
                </a:solidFill>
                <a:effectLst/>
                <a:latin typeface="Arial" panose="020B0604020202020204" pitchFamily="34" charset="0"/>
                <a:ea typeface="Times New Roman" panose="02020603050405020304" pitchFamily="18" charset="0"/>
                <a:cs typeface="Times New Roman" panose="02020603050405020304" pitchFamily="18" charset="0"/>
                <a:hlinkClick r:id="rId8"/>
              </a:rPr>
              <a:t>—Transfer, Modification, Revocation and Reissuance, and Termination of Permits</a:t>
            </a:r>
            <a:endParaRPr lang="en-US" sz="1800" u="none" strike="noStrike" dirty="0">
              <a:solidFill>
                <a:srgbClr val="4278B6"/>
              </a:solidFill>
              <a:effectLst/>
              <a:latin typeface="Arial" panose="020B0604020202020204" pitchFamily="34" charset="0"/>
              <a:ea typeface="Times New Roman" panose="02020603050405020304" pitchFamily="18" charset="0"/>
              <a:cs typeface="Times New Roman" panose="02020603050405020304" pitchFamily="18" charset="0"/>
            </a:endParaRPr>
          </a:p>
          <a:p>
            <a:pPr marL="457200">
              <a:lnSpc>
                <a:spcPct val="110000"/>
              </a:lnSpc>
              <a:spcBef>
                <a:spcPts val="1200"/>
              </a:spcBef>
            </a:pPr>
            <a:r>
              <a:rPr lang="en-US" sz="2000" dirty="0"/>
              <a:t>122.61 thru 122.64</a:t>
            </a:r>
          </a:p>
          <a:p>
            <a:pPr marL="457200">
              <a:lnSpc>
                <a:spcPct val="110000"/>
              </a:lnSpc>
              <a:spcBef>
                <a:spcPts val="1200"/>
              </a:spcBef>
            </a:pPr>
            <a:r>
              <a:rPr lang="en-US" sz="2000" dirty="0"/>
              <a:t>Appendices A thru J</a:t>
            </a:r>
          </a:p>
        </p:txBody>
      </p:sp>
      <p:sp>
        <p:nvSpPr>
          <p:cNvPr id="4" name="Slide Number Placeholder 3"/>
          <p:cNvSpPr>
            <a:spLocks noGrp="1"/>
          </p:cNvSpPr>
          <p:nvPr>
            <p:ph type="sldNum" sz="quarter" idx="12"/>
          </p:nvPr>
        </p:nvSpPr>
        <p:spPr/>
        <p:txBody>
          <a:bodyPr/>
          <a:lstStyle/>
          <a:p>
            <a:fld id="{4E794493-AC3B-410B-BF08-4C1E37F6A2A0}" type="slidenum">
              <a:rPr lang="en-US" sz="1800" smtClean="0"/>
              <a:t>7</a:t>
            </a:fld>
            <a:endParaRPr lang="en-US" sz="1800" dirty="0"/>
          </a:p>
        </p:txBody>
      </p:sp>
      <p:sp>
        <p:nvSpPr>
          <p:cNvPr id="5" name="Rectangle 2"/>
          <p:cNvSpPr>
            <a:spLocks noGrp="1" noChangeArrowheads="1"/>
          </p:cNvSpPr>
          <p:nvPr>
            <p:ph type="title"/>
          </p:nvPr>
        </p:nvSpPr>
        <p:spPr>
          <a:xfrm>
            <a:off x="228600" y="274638"/>
            <a:ext cx="8610600" cy="792162"/>
          </a:xfrm>
          <a:noFill/>
        </p:spPr>
        <p:txBody>
          <a:bodyPr>
            <a:normAutofit/>
          </a:bodyPr>
          <a:lstStyle/>
          <a:p>
            <a:pPr algn="l"/>
            <a:r>
              <a:rPr lang="en-US" altLang="en-US" sz="4000" dirty="0">
                <a:solidFill>
                  <a:schemeClr val="accent3">
                    <a:lumMod val="50000"/>
                  </a:schemeClr>
                </a:solidFill>
                <a:latin typeface="Calibri" pitchFamily="34" charset="0"/>
                <a:cs typeface="Calibri" pitchFamily="34" charset="0"/>
              </a:rPr>
              <a:t>40 CFR 122.26+ EPA Stormwater Rules</a:t>
            </a:r>
          </a:p>
        </p:txBody>
      </p:sp>
      <p:pic>
        <p:nvPicPr>
          <p:cNvPr id="2" name="Audio 1">
            <a:hlinkClick r:id="" action="ppaction://media"/>
            <a:extLst>
              <a:ext uri="{FF2B5EF4-FFF2-40B4-BE49-F238E27FC236}">
                <a16:creationId xmlns:a16="http://schemas.microsoft.com/office/drawing/2014/main" id="{585DF193-3A5D-456C-8F23-532A2BB1078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0706863"/>
      </p:ext>
    </p:extLst>
  </p:cSld>
  <p:clrMapOvr>
    <a:masterClrMapping/>
  </p:clrMapOvr>
  <mc:AlternateContent xmlns:mc="http://schemas.openxmlformats.org/markup-compatibility/2006" xmlns:p14="http://schemas.microsoft.com/office/powerpoint/2010/main">
    <mc:Choice Requires="p14">
      <p:transition spd="slow" p14:dur="2000" advTm="91220"/>
    </mc:Choice>
    <mc:Fallback xmlns="">
      <p:transition spd="slow" advTm="91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lide Number Placeholder 3"/>
          <p:cNvSpPr>
            <a:spLocks noGrp="1"/>
          </p:cNvSpPr>
          <p:nvPr>
            <p:ph type="sldNum" sz="quarter" idx="12"/>
          </p:nvPr>
        </p:nvSpPr>
        <p:spPr>
          <a:xfrm>
            <a:off x="6597650" y="6294438"/>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67B0F-3C8D-4236-AFBB-B562A6060269}" type="slidenum">
              <a:rPr kumimoji="0" lang="en-US" sz="2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111618" name="Group 2"/>
          <p:cNvGraphicFramePr>
            <a:graphicFrameLocks noGrp="1"/>
          </p:cNvGraphicFramePr>
          <p:nvPr/>
        </p:nvGraphicFramePr>
        <p:xfrm>
          <a:off x="381000" y="1219200"/>
          <a:ext cx="8610600" cy="4953001"/>
        </p:xfrm>
        <a:graphic>
          <a:graphicData uri="http://schemas.openxmlformats.org/drawingml/2006/table">
            <a:tbl>
              <a:tblPr/>
              <a:tblGrid>
                <a:gridCol w="1166813">
                  <a:extLst>
                    <a:ext uri="{9D8B030D-6E8A-4147-A177-3AD203B41FA5}">
                      <a16:colId xmlns:a16="http://schemas.microsoft.com/office/drawing/2014/main" val="20000"/>
                    </a:ext>
                  </a:extLst>
                </a:gridCol>
                <a:gridCol w="1679575">
                  <a:extLst>
                    <a:ext uri="{9D8B030D-6E8A-4147-A177-3AD203B41FA5}">
                      <a16:colId xmlns:a16="http://schemas.microsoft.com/office/drawing/2014/main" val="20001"/>
                    </a:ext>
                  </a:extLst>
                </a:gridCol>
                <a:gridCol w="1093787">
                  <a:extLst>
                    <a:ext uri="{9D8B030D-6E8A-4147-A177-3AD203B41FA5}">
                      <a16:colId xmlns:a16="http://schemas.microsoft.com/office/drawing/2014/main" val="20002"/>
                    </a:ext>
                  </a:extLst>
                </a:gridCol>
                <a:gridCol w="1095375">
                  <a:extLst>
                    <a:ext uri="{9D8B030D-6E8A-4147-A177-3AD203B41FA5}">
                      <a16:colId xmlns:a16="http://schemas.microsoft.com/office/drawing/2014/main" val="20003"/>
                    </a:ext>
                  </a:extLst>
                </a:gridCol>
                <a:gridCol w="1385888">
                  <a:extLst>
                    <a:ext uri="{9D8B030D-6E8A-4147-A177-3AD203B41FA5}">
                      <a16:colId xmlns:a16="http://schemas.microsoft.com/office/drawing/2014/main" val="20004"/>
                    </a:ext>
                  </a:extLst>
                </a:gridCol>
                <a:gridCol w="1147762">
                  <a:extLst>
                    <a:ext uri="{9D8B030D-6E8A-4147-A177-3AD203B41FA5}">
                      <a16:colId xmlns:a16="http://schemas.microsoft.com/office/drawing/2014/main" val="20005"/>
                    </a:ext>
                  </a:extLst>
                </a:gridCol>
                <a:gridCol w="1041400">
                  <a:extLst>
                    <a:ext uri="{9D8B030D-6E8A-4147-A177-3AD203B41FA5}">
                      <a16:colId xmlns:a16="http://schemas.microsoft.com/office/drawing/2014/main" val="20006"/>
                    </a:ext>
                  </a:extLst>
                </a:gridCol>
              </a:tblGrid>
              <a:tr h="742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65000"/>
                              <a:lumOff val="35000"/>
                            </a:schemeClr>
                          </a:solidFill>
                          <a:effectLst/>
                          <a:latin typeface="Calibri" pitchFamily="34" charset="0"/>
                        </a:rPr>
                        <a:t>PENALTY TYPE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65000"/>
                              <a:lumOff val="35000"/>
                            </a:schemeClr>
                          </a:solidFill>
                          <a:effectLst/>
                          <a:latin typeface="Calibri" pitchFamily="34" charset="0"/>
                        </a:rPr>
                        <a:t>PROVISION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65000"/>
                              <a:lumOff val="35000"/>
                            </a:schemeClr>
                          </a:solidFill>
                          <a:effectLst/>
                          <a:latin typeface="Calibri" pitchFamily="34" charset="0"/>
                        </a:rPr>
                        <a:t>AMOUNT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65000"/>
                              <a:lumOff val="35000"/>
                            </a:schemeClr>
                          </a:solidFill>
                          <a:effectLst/>
                          <a:latin typeface="Calibri" pitchFamily="34" charset="0"/>
                        </a:rPr>
                        <a:t>PERIOD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65000"/>
                              <a:lumOff val="35000"/>
                            </a:schemeClr>
                          </a:solidFill>
                          <a:effectLst/>
                          <a:latin typeface="Calibri" pitchFamily="34" charset="0"/>
                        </a:rPr>
                        <a:t>PROVISION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65000"/>
                              <a:lumOff val="35000"/>
                            </a:schemeClr>
                          </a:solidFill>
                          <a:effectLst/>
                          <a:latin typeface="Calibri" pitchFamily="34" charset="0"/>
                        </a:rPr>
                        <a:t>MAX.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65000"/>
                              <a:lumOff val="35000"/>
                            </a:schemeClr>
                          </a:solidFill>
                          <a:effectLst/>
                          <a:latin typeface="Calibri" pitchFamily="34" charset="0"/>
                        </a:rPr>
                        <a:t>PRISON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0"/>
                  </a:ext>
                </a:extLst>
              </a:tr>
              <a:tr h="981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Civil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May be assessed up 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$10,000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Per day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Per violation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898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Admin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May be assessed up 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$10,000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Per Day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Per violation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$125,000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1103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Criminal Action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May range from a minimum of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$2,500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Per day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To the maximum of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$2 million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30 years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1227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Permit Fraud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Subject to a maximum of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$20,000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And a maximum of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lumMod val="75000"/>
                              <a:lumOff val="25000"/>
                            </a:schemeClr>
                          </a:solidFill>
                          <a:effectLst/>
                          <a:latin typeface="Calibri" pitchFamily="34" charset="0"/>
                        </a:rPr>
                        <a:t>4 years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bl>
          </a:graphicData>
        </a:graphic>
      </p:graphicFrame>
      <p:sp>
        <p:nvSpPr>
          <p:cNvPr id="111668" name="Rectangle 52"/>
          <p:cNvSpPr>
            <a:spLocks noChangeArrowheads="1"/>
          </p:cNvSpPr>
          <p:nvPr/>
        </p:nvSpPr>
        <p:spPr bwMode="auto">
          <a:xfrm>
            <a:off x="152400" y="228600"/>
            <a:ext cx="8839200" cy="685800"/>
          </a:xfrm>
          <a:prstGeom prst="rect">
            <a:avLst/>
          </a:prstGeom>
          <a:noFill/>
          <a:ln w="9525">
            <a:noFill/>
            <a:miter lim="800000"/>
            <a:headEnd/>
            <a:tailEn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A5A5A5">
                    <a:lumMod val="50000"/>
                  </a:srgbClr>
                </a:solidFill>
                <a:effectLst/>
                <a:uLnTx/>
                <a:uFillTx/>
                <a:latin typeface="Calibri" pitchFamily="34" charset="0"/>
                <a:ea typeface="+mn-ea"/>
                <a:cs typeface="Calibri" pitchFamily="34" charset="0"/>
              </a:rPr>
              <a:t>OKR04 Part VII.A Duty To Comply Penalties</a:t>
            </a:r>
          </a:p>
        </p:txBody>
      </p:sp>
      <p:pic>
        <p:nvPicPr>
          <p:cNvPr id="2" name="Audio 1">
            <a:hlinkClick r:id="" action="ppaction://media"/>
            <a:extLst>
              <a:ext uri="{FF2B5EF4-FFF2-40B4-BE49-F238E27FC236}">
                <a16:creationId xmlns:a16="http://schemas.microsoft.com/office/drawing/2014/main" id="{BB692715-DD62-4670-979B-24D120A4D2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5005"/>
    </mc:Choice>
    <mc:Fallback xmlns="">
      <p:transition spd="slow" advTm="105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Map&#10;&#10;Description automatically generated">
            <a:extLst>
              <a:ext uri="{FF2B5EF4-FFF2-40B4-BE49-F238E27FC236}">
                <a16:creationId xmlns:a16="http://schemas.microsoft.com/office/drawing/2014/main" id="{FC59DCB0-AC83-4835-8570-57A3F2F7A844}"/>
              </a:ext>
            </a:extLst>
          </p:cNvPr>
          <p:cNvPicPr>
            <a:picLocks noChangeAspect="1"/>
          </p:cNvPicPr>
          <p:nvPr/>
        </p:nvPicPr>
        <p:blipFill rotWithShape="1">
          <a:blip r:embed="rId5">
            <a:alphaModFix amt="35000"/>
            <a:extLst>
              <a:ext uri="{28A0092B-C50C-407E-A947-70E740481C1C}">
                <a14:useLocalDpi xmlns:a14="http://schemas.microsoft.com/office/drawing/2010/main"/>
              </a:ext>
            </a:extLst>
          </a:blip>
          <a:srcRect l="6258" r="8076" b="1"/>
          <a:stretch/>
        </p:blipFill>
        <p:spPr>
          <a:xfrm>
            <a:off x="20" y="10"/>
            <a:ext cx="9143980" cy="6857990"/>
          </a:xfrm>
          <a:prstGeom prst="rect">
            <a:avLst/>
          </a:prstGeom>
        </p:spPr>
      </p:pic>
      <p:sp>
        <p:nvSpPr>
          <p:cNvPr id="2" name="Text Box 2"/>
          <p:cNvSpPr txBox="1">
            <a:spLocks noChangeArrowheads="1"/>
          </p:cNvSpPr>
          <p:nvPr/>
        </p:nvSpPr>
        <p:spPr bwMode="auto">
          <a:xfrm>
            <a:off x="628650" y="365125"/>
            <a:ext cx="7886700" cy="104803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solidFill>
                  <a:srgbClr val="FFFFFF"/>
                </a:solidFill>
                <a:latin typeface="+mj-lt"/>
                <a:ea typeface="+mj-ea"/>
                <a:cs typeface="+mj-cs"/>
              </a:rPr>
              <a:t>Defining Sensitive Waters Terms</a:t>
            </a:r>
          </a:p>
        </p:txBody>
      </p:sp>
      <p:sp>
        <p:nvSpPr>
          <p:cNvPr id="3" name="Rectangle 3"/>
          <p:cNvSpPr>
            <a:spLocks noChangeArrowheads="1"/>
          </p:cNvSpPr>
          <p:nvPr/>
        </p:nvSpPr>
        <p:spPr bwMode="auto">
          <a:xfrm>
            <a:off x="207818" y="1620981"/>
            <a:ext cx="8728363" cy="4493636"/>
          </a:xfrm>
          <a:prstGeom prst="rect">
            <a:avLst/>
          </a:prstGeom>
        </p:spPr>
        <p:txBody>
          <a:bodyPr vert="horz" lIns="91440" tIns="45720" rIns="91440" bIns="45720" rtlCol="0">
            <a:noAutofit/>
          </a:bodyPr>
          <a:lstStyle/>
          <a:p>
            <a:pPr>
              <a:lnSpc>
                <a:spcPct val="130000"/>
              </a:lnSpc>
              <a:spcBef>
                <a:spcPts val="1800"/>
              </a:spcBef>
            </a:pPr>
            <a:r>
              <a:rPr lang="en-US" sz="2000" b="1" dirty="0">
                <a:solidFill>
                  <a:schemeClr val="accent2">
                    <a:lumMod val="20000"/>
                    <a:lumOff val="80000"/>
                  </a:schemeClr>
                </a:solidFill>
              </a:rPr>
              <a:t>Covered in OKR04 Part IV “Special Conditions” and elsewhere in permit.</a:t>
            </a:r>
          </a:p>
          <a:p>
            <a:pPr marL="114300">
              <a:lnSpc>
                <a:spcPct val="130000"/>
              </a:lnSpc>
              <a:spcBef>
                <a:spcPts val="1800"/>
              </a:spcBef>
            </a:pPr>
            <a:r>
              <a:rPr lang="en-US" sz="2000" b="1" dirty="0">
                <a:solidFill>
                  <a:schemeClr val="accent2">
                    <a:lumMod val="60000"/>
                    <a:lumOff val="40000"/>
                  </a:schemeClr>
                </a:solidFill>
              </a:rPr>
              <a:t>303(d)</a:t>
            </a:r>
            <a:r>
              <a:rPr lang="en-US" sz="1900" dirty="0">
                <a:solidFill>
                  <a:srgbClr val="FFFFFF"/>
                </a:solidFill>
              </a:rPr>
              <a:t> – Biennial report to Congress on </a:t>
            </a:r>
            <a:r>
              <a:rPr lang="en-US" sz="1900" u="sng" dirty="0">
                <a:solidFill>
                  <a:srgbClr val="FFFFFF"/>
                </a:solidFill>
              </a:rPr>
              <a:t>impaired waters</a:t>
            </a:r>
            <a:r>
              <a:rPr lang="en-US" sz="1900" dirty="0">
                <a:solidFill>
                  <a:srgbClr val="FFFFFF"/>
                </a:solidFill>
              </a:rPr>
              <a:t>;  found as Appendix C in ODEQ’s Integrated Report.</a:t>
            </a:r>
          </a:p>
          <a:p>
            <a:pPr marL="114300">
              <a:lnSpc>
                <a:spcPct val="130000"/>
              </a:lnSpc>
              <a:spcBef>
                <a:spcPts val="1800"/>
              </a:spcBef>
            </a:pPr>
            <a:r>
              <a:rPr lang="en-US" sz="2000" b="1" dirty="0">
                <a:solidFill>
                  <a:schemeClr val="accent2">
                    <a:lumMod val="60000"/>
                    <a:lumOff val="40000"/>
                  </a:schemeClr>
                </a:solidFill>
              </a:rPr>
              <a:t>TMDL</a:t>
            </a:r>
            <a:r>
              <a:rPr lang="en-US" sz="1900" dirty="0">
                <a:solidFill>
                  <a:srgbClr val="FFFFFF"/>
                </a:solidFill>
              </a:rPr>
              <a:t> - </a:t>
            </a:r>
            <a:r>
              <a:rPr lang="en-US" sz="1900" u="sng" dirty="0">
                <a:solidFill>
                  <a:srgbClr val="FFFFFF"/>
                </a:solidFill>
              </a:rPr>
              <a:t>Total Maximum Daily Load</a:t>
            </a:r>
            <a:r>
              <a:rPr lang="en-US" sz="1900" dirty="0">
                <a:solidFill>
                  <a:srgbClr val="FFFFFF"/>
                </a:solidFill>
              </a:rPr>
              <a:t>; a special study that sets load limits of 303(d) pollutants.</a:t>
            </a:r>
          </a:p>
          <a:p>
            <a:pPr marL="114300">
              <a:lnSpc>
                <a:spcPct val="130000"/>
              </a:lnSpc>
              <a:spcBef>
                <a:spcPts val="1800"/>
              </a:spcBef>
            </a:pPr>
            <a:r>
              <a:rPr lang="en-US" sz="2000" b="1" dirty="0">
                <a:solidFill>
                  <a:schemeClr val="accent2">
                    <a:lumMod val="60000"/>
                    <a:lumOff val="40000"/>
                  </a:schemeClr>
                </a:solidFill>
              </a:rPr>
              <a:t>ARC</a:t>
            </a:r>
            <a:r>
              <a:rPr lang="en-US" sz="1900" dirty="0">
                <a:solidFill>
                  <a:srgbClr val="FFFFFF"/>
                </a:solidFill>
              </a:rPr>
              <a:t> - </a:t>
            </a:r>
            <a:r>
              <a:rPr lang="en-US" sz="1900" u="sng" dirty="0">
                <a:solidFill>
                  <a:srgbClr val="FFFFFF"/>
                </a:solidFill>
              </a:rPr>
              <a:t>Aquatic Resources of Concern</a:t>
            </a:r>
            <a:r>
              <a:rPr lang="en-US" sz="1900" dirty="0">
                <a:solidFill>
                  <a:srgbClr val="FFFFFF"/>
                </a:solidFill>
              </a:rPr>
              <a:t>; waterbodies having rare or endangered species and their critical habitat that require extra protection (ARC areas are set by ODWC and USFWS).</a:t>
            </a:r>
          </a:p>
          <a:p>
            <a:pPr marL="114300">
              <a:lnSpc>
                <a:spcPct val="130000"/>
              </a:lnSpc>
              <a:spcBef>
                <a:spcPts val="1800"/>
              </a:spcBef>
            </a:pPr>
            <a:r>
              <a:rPr lang="en-US" sz="2000" b="1" dirty="0">
                <a:solidFill>
                  <a:schemeClr val="accent2">
                    <a:lumMod val="60000"/>
                    <a:lumOff val="40000"/>
                  </a:schemeClr>
                </a:solidFill>
              </a:rPr>
              <a:t>ORW</a:t>
            </a:r>
            <a:r>
              <a:rPr lang="en-US" sz="1900" dirty="0">
                <a:solidFill>
                  <a:srgbClr val="FFFFFF"/>
                </a:solidFill>
              </a:rPr>
              <a:t> – </a:t>
            </a:r>
            <a:r>
              <a:rPr lang="en-US" sz="1900" u="sng" dirty="0">
                <a:solidFill>
                  <a:srgbClr val="FFFFFF"/>
                </a:solidFill>
              </a:rPr>
              <a:t>Outstanding Resource Waters</a:t>
            </a:r>
            <a:r>
              <a:rPr lang="en-US" sz="1900" dirty="0">
                <a:solidFill>
                  <a:srgbClr val="FFFFFF"/>
                </a:solidFill>
              </a:rPr>
              <a:t>; given special protection due to their exceptional water quality.</a:t>
            </a:r>
          </a:p>
        </p:txBody>
      </p:sp>
      <p:sp>
        <p:nvSpPr>
          <p:cNvPr id="4" name="Slide Number Placeholder 3"/>
          <p:cNvSpPr>
            <a:spLocks noGrp="1"/>
          </p:cNvSpPr>
          <p:nvPr>
            <p:ph type="sldNum" sz="quarter" idx="12"/>
          </p:nvPr>
        </p:nvSpPr>
        <p:spPr>
          <a:xfrm>
            <a:off x="6457950" y="6139871"/>
            <a:ext cx="2057400" cy="365125"/>
          </a:xfrm>
        </p:spPr>
        <p:txBody>
          <a:bodyPr vert="horz" lIns="91440" tIns="45720" rIns="91440" bIns="45720" rtlCol="0" anchor="ctr">
            <a:noAutofit/>
          </a:bodyPr>
          <a:lstStyle/>
          <a:p>
            <a:pPr>
              <a:spcAft>
                <a:spcPts val="600"/>
              </a:spcAft>
              <a:defRPr/>
            </a:pPr>
            <a:fld id="{26EF7911-DC9B-4A2A-BA69-BD22654B71C5}" type="slidenum">
              <a:rPr lang="en-US" sz="2000">
                <a:solidFill>
                  <a:srgbClr val="FFFFFF"/>
                </a:solidFill>
                <a:latin typeface="Calibri" panose="020F0502020204030204"/>
              </a:rPr>
              <a:pPr>
                <a:spcAft>
                  <a:spcPts val="600"/>
                </a:spcAft>
                <a:defRPr/>
              </a:pPr>
              <a:t>9</a:t>
            </a:fld>
            <a:endParaRPr lang="en-US" sz="2000" dirty="0">
              <a:solidFill>
                <a:srgbClr val="FFFFFF"/>
              </a:solidFill>
              <a:latin typeface="Calibri" panose="020F0502020204030204"/>
            </a:endParaRPr>
          </a:p>
        </p:txBody>
      </p:sp>
      <p:pic>
        <p:nvPicPr>
          <p:cNvPr id="5" name="Audio 4">
            <a:hlinkClick r:id="" action="ppaction://media"/>
            <a:extLst>
              <a:ext uri="{FF2B5EF4-FFF2-40B4-BE49-F238E27FC236}">
                <a16:creationId xmlns:a16="http://schemas.microsoft.com/office/drawing/2014/main" id="{E8C3B5AE-A7C6-431B-9E2C-5C93B45B99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691931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40023"/>
    </mc:Choice>
    <mc:Fallback xmlns="">
      <p:transition spd="slow" advTm="140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14911</TotalTime>
  <Words>3452</Words>
  <Application>Microsoft Office PowerPoint</Application>
  <PresentationFormat>On-screen Show (4:3)</PresentationFormat>
  <Paragraphs>365</Paragraphs>
  <Slides>16</Slides>
  <Notes>16</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OKR04 Required 303(d) Priority Area Inspections</vt:lpstr>
      <vt:lpstr>How Much More Virtual Training?</vt:lpstr>
      <vt:lpstr>Training Module Topics</vt:lpstr>
      <vt:lpstr>PowerPoint Presentation</vt:lpstr>
      <vt:lpstr>PowerPoint Presentation</vt:lpstr>
      <vt:lpstr>PowerPoint Presentation</vt:lpstr>
      <vt:lpstr>40 CFR 122.26+ EPA Stormwater Rules</vt:lpstr>
      <vt:lpstr>PowerPoint Presentation</vt:lpstr>
      <vt:lpstr>PowerPoint Presentation</vt:lpstr>
      <vt:lpstr>PowerPoint Presentation</vt:lpstr>
      <vt:lpstr>303(d) Impairment</vt:lpstr>
      <vt:lpstr>PowerPoint Presentation</vt:lpstr>
      <vt:lpstr>PowerPoint Presentation</vt:lpstr>
      <vt:lpstr>2020 303(d) Waters By GCSA Member MS4s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Sampling Required in the New OKR04 Permit</dc:title>
  <dc:creator>Richard Smith</dc:creator>
  <cp:lastModifiedBy>Richard Smith</cp:lastModifiedBy>
  <cp:revision>1086</cp:revision>
  <dcterms:created xsi:type="dcterms:W3CDTF">2015-08-24T16:00:26Z</dcterms:created>
  <dcterms:modified xsi:type="dcterms:W3CDTF">2021-09-24T16:38:55Z</dcterms:modified>
</cp:coreProperties>
</file>